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4c75a6c37b_2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4c75a6c37b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8a220e113f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8a220e113f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a220e113f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a220e113f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21fcd72a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21fcd72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21fcd72a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21fcd72a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21fcd72a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21fcd72a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21fcd72a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21fcd72a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21fcd72a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21fcd72a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21fcd72a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21fcd72a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0" y="0"/>
            <a:ext cx="9144000" cy="1813800"/>
          </a:xfrm>
          <a:prstGeom prst="rect">
            <a:avLst/>
          </a:prstGeom>
          <a:solidFill>
            <a:srgbClr val="0019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" name="Google Shape;12;p2"/>
          <p:cNvSpPr/>
          <p:nvPr>
            <p:ph idx="2" type="pic"/>
          </p:nvPr>
        </p:nvSpPr>
        <p:spPr>
          <a:xfrm>
            <a:off x="-25" y="1813800"/>
            <a:ext cx="9144000" cy="33297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Colorado Energy Office logo" id="13" name="Google Shape;13;p2"/>
          <p:cNvPicPr preferRelativeResize="0"/>
          <p:nvPr/>
        </p:nvPicPr>
        <p:blipFill rotWithShape="1">
          <a:blip r:embed="rId2">
            <a:alphaModFix/>
          </a:blip>
          <a:srcRect b="1286" l="0" r="0" t="1286"/>
          <a:stretch/>
        </p:blipFill>
        <p:spPr>
          <a:xfrm>
            <a:off x="7785050" y="4495600"/>
            <a:ext cx="1169101" cy="49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>
            <p:ph type="title"/>
          </p:nvPr>
        </p:nvSpPr>
        <p:spPr>
          <a:xfrm>
            <a:off x="351450" y="198050"/>
            <a:ext cx="8441100" cy="8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None/>
              <a:defRPr sz="4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51575" y="1025225"/>
            <a:ext cx="8441100" cy="62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11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2" name="Google Shape;6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1"/>
          <p:cNvSpPr/>
          <p:nvPr/>
        </p:nvSpPr>
        <p:spPr>
          <a:xfrm>
            <a:off x="-50" y="0"/>
            <a:ext cx="9144000" cy="610800"/>
          </a:xfrm>
          <a:prstGeom prst="rect">
            <a:avLst/>
          </a:prstGeom>
          <a:solidFill>
            <a:srgbClr val="245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" name="Google Shape;64;p11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Font typeface="Trebuchet MS"/>
              <a:buNone/>
              <a:defRPr sz="52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311700" y="18460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/>
          <p:nvPr/>
        </p:nvSpPr>
        <p:spPr>
          <a:xfrm>
            <a:off x="-50" y="0"/>
            <a:ext cx="9144000" cy="610800"/>
          </a:xfrm>
          <a:prstGeom prst="rect">
            <a:avLst/>
          </a:prstGeom>
          <a:solidFill>
            <a:srgbClr val="245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3" name="Google Shape;33;p5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11700" y="9238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832400" y="9238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" name="Google Shape;3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/>
          <p:nvPr/>
        </p:nvSpPr>
        <p:spPr>
          <a:xfrm>
            <a:off x="-50" y="0"/>
            <a:ext cx="9144000" cy="610800"/>
          </a:xfrm>
          <a:prstGeom prst="rect">
            <a:avLst/>
          </a:prstGeom>
          <a:solidFill>
            <a:srgbClr val="245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1" name="Google Shape;41;p6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4" name="Google Shape;44;p7"/>
          <p:cNvSpPr/>
          <p:nvPr/>
        </p:nvSpPr>
        <p:spPr>
          <a:xfrm>
            <a:off x="-50" y="4708325"/>
            <a:ext cx="9144000" cy="435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" name="Google Shape;45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9453" y="4784513"/>
            <a:ext cx="1635323" cy="3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/>
          <p:nvPr/>
        </p:nvSpPr>
        <p:spPr>
          <a:xfrm>
            <a:off x="-50" y="0"/>
            <a:ext cx="9144000" cy="610800"/>
          </a:xfrm>
          <a:prstGeom prst="rect">
            <a:avLst/>
          </a:prstGeom>
          <a:solidFill>
            <a:srgbClr val="245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7" name="Google Shape;47;p7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TITLE_ONLY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0" name="Google Shape;50;p8"/>
          <p:cNvSpPr/>
          <p:nvPr/>
        </p:nvSpPr>
        <p:spPr>
          <a:xfrm>
            <a:off x="-50" y="0"/>
            <a:ext cx="9144000" cy="610800"/>
          </a:xfrm>
          <a:prstGeom prst="rect">
            <a:avLst/>
          </a:prstGeom>
          <a:solidFill>
            <a:srgbClr val="245D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1" name="Google Shape;51;p8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99450" y="209600"/>
            <a:ext cx="8745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1970"/>
              </a:buClr>
              <a:buSzPts val="2800"/>
              <a:buFont typeface="Trebuchet MS"/>
              <a:buNone/>
              <a:defRPr b="1" sz="2800">
                <a:solidFill>
                  <a:srgbClr val="00197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  <a:defRPr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○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■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○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■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●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○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rebuchet MS"/>
              <a:buChar char="■"/>
              <a:defRPr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ocgov27.my.site.com/taxcredits/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loren.ahonen@state.co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>
            <p:ph idx="2" type="pic"/>
          </p:nvPr>
        </p:nvSpPr>
        <p:spPr>
          <a:xfrm>
            <a:off x="-25" y="1813800"/>
            <a:ext cx="9144000" cy="3329700"/>
          </a:xfrm>
          <a:prstGeom prst="rect">
            <a:avLst/>
          </a:prstGeom>
        </p:spPr>
      </p:sp>
      <p:sp>
        <p:nvSpPr>
          <p:cNvPr id="70" name="Google Shape;70;p12"/>
          <p:cNvSpPr txBox="1"/>
          <p:nvPr>
            <p:ph type="title"/>
          </p:nvPr>
        </p:nvSpPr>
        <p:spPr>
          <a:xfrm>
            <a:off x="351450" y="198050"/>
            <a:ext cx="8441100" cy="86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CEO Update to EEBCO</a:t>
            </a:r>
            <a:endParaRPr/>
          </a:p>
        </p:txBody>
      </p:sp>
      <p:sp>
        <p:nvSpPr>
          <p:cNvPr id="71" name="Google Shape;71;p12"/>
          <p:cNvSpPr txBox="1"/>
          <p:nvPr>
            <p:ph idx="1" type="subTitle"/>
          </p:nvPr>
        </p:nvSpPr>
        <p:spPr>
          <a:xfrm>
            <a:off x="351575" y="1025225"/>
            <a:ext cx="8441100" cy="62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Workforce and tax credit opportunities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Working on funding with Department of Energy for Training Residential Energy Contractors grant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Reviewing and ‘registering’ contractors for the updated State of Colorado Heat Pump Tax Credits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Building applications with DOE for rebate programs </a:t>
            </a:r>
            <a:endParaRPr/>
          </a:p>
        </p:txBody>
      </p:sp>
      <p:sp>
        <p:nvSpPr>
          <p:cNvPr id="77" name="Google Shape;77;p13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Going on at the CEO?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Residential Energy Efficiency Contractors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Roughly $2.5 Million over 4 years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 application review with DOE - still need to clear contracting phase to receive funds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With partners like EEBCO and other stakeholders - use TREC funds to: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subsidy to ‘upskill’ existing HVAC workers on heat pump technology and installation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Recruit and subsidize training of new HVAC workers with existing ‘pipelines’ for workforce development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Need to develop a Workforce Advisory Group to inform roll out!</a:t>
            </a:r>
            <a:endParaRPr/>
          </a:p>
        </p:txBody>
      </p:sp>
      <p:sp>
        <p:nvSpPr>
          <p:cNvPr id="83" name="Google Shape;83;p14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Workforce Opportunities: TREC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of Colorado Heat Pump Tax Credits</a:t>
            </a:r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0" y="2001335"/>
            <a:ext cx="9143999" cy="190818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/>
          <p:nvPr/>
        </p:nvSpPr>
        <p:spPr>
          <a:xfrm>
            <a:off x="220200" y="872975"/>
            <a:ext cx="8658900" cy="18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rebuchet MS"/>
              <a:buChar char="●"/>
            </a:pP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The tax credit is split</a:t>
            </a: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 between </a:t>
            </a: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the registered installing contractor and the customer</a:t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rebuchet MS"/>
              <a:buChar char="●"/>
            </a:pP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Registered contractors are required to provide the tax credit to customers as a discount off the cost of installing eligible heat pump technology</a:t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Trebuchet MS"/>
              <a:buChar char="●"/>
            </a:pPr>
            <a:r>
              <a:rPr lang="en" sz="1200">
                <a:solidFill>
                  <a:schemeClr val="dk2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The table below outlines the minimum required discount a customer will receive for heat pumps installed in 2024</a:t>
            </a:r>
            <a:endParaRPr sz="1200">
              <a:solidFill>
                <a:schemeClr val="dk2"/>
              </a:solidFill>
              <a:highlight>
                <a:srgbClr val="FFFFFF"/>
              </a:highlight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receive the tax credit, you must submit an application and be approved by the CEO</a:t>
            </a:r>
            <a:endParaRPr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Key considerations: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Safe handling of refrigerants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Demonstrated brazing skill (where applicable)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Experience in heat pump technology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Create an account, submit application, answer follow up questions if necessary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https://socgov27.my.site.com/taxcredits/s/</a:t>
            </a:r>
            <a:r>
              <a:rPr lang="en"/>
              <a:t> </a:t>
            </a:r>
            <a:endParaRPr/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Becoming a registered contractor for tax credits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Primary heating source for the building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supplemental, must be sized to provide 80% of annual heating load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Energy Star certified equipment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Must have a variable-speed compressor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Split-systems must be AHRI matched equipment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2" name="Google Shape;102;p17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Tax Credit Eligible Equipment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tax credit is processed by the Department of Revenue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DOR will release a form for processing and requesting tax credits by Q4 of 2024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requires floating the consumer discounted proportion of the credit through the year until tax filings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tax credit is fully refundable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means if you ‘earn’ more tax credit than your income tax you will be reimbursed directly from DOR for the equivalent amount of the credit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CEO will do auditing and sampling of claimed credits for compliance</a:t>
            </a:r>
            <a:endParaRPr/>
          </a:p>
        </p:txBody>
      </p:sp>
      <p:sp>
        <p:nvSpPr>
          <p:cNvPr id="108" name="Google Shape;108;p18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claim tax credits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</a:t>
            </a:r>
            <a:r>
              <a:rPr lang="en"/>
              <a:t> rapidly with DOE on the application and subsequent approval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Stay tuned!</a:t>
            </a:r>
            <a:endParaRPr/>
          </a:p>
        </p:txBody>
      </p:sp>
      <p:sp>
        <p:nvSpPr>
          <p:cNvPr id="114" name="Google Shape;114;p19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IRA Rebates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199450" y="916013"/>
            <a:ext cx="8745000" cy="36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want to participate in the TREC Workforce Advisory Group or if you have questions about tax credits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Contact Loren Ahonen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loren.ahonen@state.co.us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720-665-1734</a:t>
            </a:r>
            <a:endParaRPr/>
          </a:p>
        </p:txBody>
      </p:sp>
      <p:sp>
        <p:nvSpPr>
          <p:cNvPr id="120" name="Google Shape;120;p20"/>
          <p:cNvSpPr txBox="1"/>
          <p:nvPr>
            <p:ph type="title"/>
          </p:nvPr>
        </p:nvSpPr>
        <p:spPr>
          <a:xfrm>
            <a:off x="199450" y="-100"/>
            <a:ext cx="8745000" cy="6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1970"/>
      </a:dk1>
      <a:lt1>
        <a:srgbClr val="FFFFFF"/>
      </a:lt1>
      <a:dk2>
        <a:srgbClr val="000000"/>
      </a:dk2>
      <a:lt2>
        <a:srgbClr val="EEEEEE"/>
      </a:lt2>
      <a:accent1>
        <a:srgbClr val="C3002F"/>
      </a:accent1>
      <a:accent2>
        <a:srgbClr val="6D3A5D"/>
      </a:accent2>
      <a:accent3>
        <a:srgbClr val="245D38"/>
      </a:accent3>
      <a:accent4>
        <a:srgbClr val="FFD100"/>
      </a:accent4>
      <a:accent5>
        <a:srgbClr val="7A853B"/>
      </a:accent5>
      <a:accent6>
        <a:srgbClr val="35647E"/>
      </a:accent6>
      <a:hlink>
        <a:srgbClr val="1155C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