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305" r:id="rId5"/>
    <p:sldId id="306" r:id="rId6"/>
    <p:sldId id="307" r:id="rId7"/>
    <p:sldId id="311" r:id="rId8"/>
    <p:sldId id="312" r:id="rId9"/>
    <p:sldId id="304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cel Energy" initials="X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5"/>
    <a:srgbClr val="EEEFE5"/>
    <a:srgbClr val="ECEDE3"/>
    <a:srgbClr val="69913B"/>
    <a:srgbClr val="D77600"/>
    <a:srgbClr val="CAAC97"/>
    <a:srgbClr val="000000"/>
    <a:srgbClr val="006690"/>
    <a:srgbClr val="796E65"/>
    <a:srgbClr val="A72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291" autoAdjust="0"/>
    <p:restoredTop sz="81726" autoAdjust="0"/>
  </p:normalViewPr>
  <p:slideViewPr>
    <p:cSldViewPr>
      <p:cViewPr varScale="1">
        <p:scale>
          <a:sx n="91" d="100"/>
          <a:sy n="91" d="100"/>
        </p:scale>
        <p:origin x="7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1183D-9F66-4691-AABB-1CB422A3E165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9FB6E-7116-44DA-9184-02E5E6C99C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1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4E706A-5310-4F58-816D-B9663BDF1DF7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414010-A5E8-40F7-B610-FD89FDCD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1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1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2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8057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3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189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4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990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5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284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6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04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057400"/>
            <a:ext cx="914400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534400" cy="1066800"/>
          </a:xfrm>
          <a:ln>
            <a:noFill/>
          </a:ln>
        </p:spPr>
        <p:txBody>
          <a:bodyPr anchor="ctr" anchorCtr="0">
            <a:noAutofit/>
          </a:bodyPr>
          <a:lstStyle>
            <a:lvl1pPr algn="ctr">
              <a:defRPr sz="2400" b="1" cap="none" spc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272A9-6FE0-4626-AEC7-32312B6351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0633"/>
            <a:ext cx="5334000" cy="304800"/>
          </a:xfrm>
        </p:spPr>
        <p:txBody>
          <a:bodyPr/>
          <a:lstStyle>
            <a:lvl1pPr marL="0" indent="0" algn="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9805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237523-6D08-4B7E-B31F-81744288764C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72A9-6FE0-4626-AEC7-32312B6351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783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212CFADD-5BF9-43DB-BC5F-DEB1BA0494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642611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38" imgH="338" progId="TCLayout.ActiveDocument.1">
                  <p:embed/>
                </p:oleObj>
              </mc:Choice>
              <mc:Fallback>
                <p:oleObj name="think-cell Slid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417221"/>
            <a:ext cx="8610600" cy="8781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384002"/>
            <a:ext cx="8534401" cy="4635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96272A9-6FE0-4626-AEC7-32312B6351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tx1">
              <a:lumMod val="75000"/>
              <a:lumOff val="25000"/>
            </a:schemeClr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90563" indent="-2333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–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»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3D6D307-0F9A-4A2F-9F66-69C76985541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3D6D307-0F9A-4A2F-9F66-69C769855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pPr algn="ctr"/>
            <a:r>
              <a:rPr lang="en-US" altLang="en-US" b="0" dirty="0">
                <a:solidFill>
                  <a:srgbClr val="DA1E05"/>
                </a:solidFill>
              </a:rPr>
              <a:t>New Residential Style Heat Pump Measures for Commercial Customers eff. 9/1/23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>
              <a:buClr>
                <a:srgbClr val="D81E05"/>
              </a:buClr>
            </a:pPr>
            <a:r>
              <a:rPr lang="en-US" altLang="en-US" dirty="0"/>
              <a:t>Air Source Heat Pumps(HP) and VRF (HP) ≤ 5.4 tons $1,700</a:t>
            </a:r>
          </a:p>
          <a:p>
            <a:pPr lvl="1">
              <a:buClr>
                <a:srgbClr val="D81E05"/>
              </a:buClr>
            </a:pPr>
            <a:r>
              <a:rPr lang="en-US" altLang="en-US" dirty="0"/>
              <a:t>15+ SEER, 11.5+ EER, 9+ HSPF</a:t>
            </a:r>
          </a:p>
          <a:p>
            <a:pPr lvl="1">
              <a:buClr>
                <a:srgbClr val="D81E05"/>
              </a:buClr>
            </a:pPr>
            <a:r>
              <a:rPr lang="en-US" altLang="en-US" dirty="0"/>
              <a:t>15.2+ SEER2, 11.7+ EER2, 7.8+ HSPF2</a:t>
            </a:r>
          </a:p>
          <a:p>
            <a:pPr>
              <a:buClr>
                <a:srgbClr val="D81E05"/>
              </a:buClr>
            </a:pPr>
            <a:r>
              <a:rPr lang="en-US" altLang="en-US" dirty="0"/>
              <a:t>Cold Climate Air Source Heat Pumps ≤ 5.4 tons $2,200</a:t>
            </a:r>
          </a:p>
          <a:p>
            <a:pPr lvl="1">
              <a:buClr>
                <a:srgbClr val="D81E05"/>
              </a:buClr>
            </a:pPr>
            <a:r>
              <a:rPr lang="en-US" altLang="en-US" dirty="0"/>
              <a:t>18+ SEER, 11.5+ EER, 9+ HSPF</a:t>
            </a:r>
          </a:p>
          <a:p>
            <a:pPr lvl="1">
              <a:buClr>
                <a:srgbClr val="D81E05"/>
              </a:buClr>
            </a:pPr>
            <a:r>
              <a:rPr lang="en-US" altLang="en-US" dirty="0"/>
              <a:t>18+ SEER2, 11.7+ EER2, 8.1+ HSPF2</a:t>
            </a:r>
          </a:p>
          <a:p>
            <a:pPr lvl="1">
              <a:buClr>
                <a:srgbClr val="D81E05"/>
              </a:buClr>
            </a:pPr>
            <a:r>
              <a:rPr lang="en-US" b="0" i="0" dirty="0">
                <a:solidFill>
                  <a:srgbClr val="333333"/>
                </a:solidFill>
                <a:effectLst/>
                <a:latin typeface=" Arial "/>
              </a:rPr>
              <a:t>COP @ 5°F ≥ 1.75 &amp; Capacity Ratio @ 5° F/47°F ≥ 70%</a:t>
            </a:r>
            <a:endParaRPr lang="en-US" altLang="en-US" dirty="0">
              <a:latin typeface=" Arial "/>
            </a:endParaRPr>
          </a:p>
          <a:p>
            <a:pPr>
              <a:buClr>
                <a:srgbClr val="D81E05"/>
              </a:buClr>
            </a:pPr>
            <a:r>
              <a:rPr lang="en-US" altLang="en-US" dirty="0"/>
              <a:t>Ground Source Heat Pumps $600/ton</a:t>
            </a:r>
          </a:p>
          <a:p>
            <a:pPr lvl="1">
              <a:buClr>
                <a:srgbClr val="D81E05"/>
              </a:buClr>
            </a:pPr>
            <a:r>
              <a:rPr lang="en-US" altLang="en-US" dirty="0"/>
              <a:t>14.1+ EER</a:t>
            </a:r>
          </a:p>
          <a:p>
            <a:pPr>
              <a:buClr>
                <a:srgbClr val="D81E05"/>
              </a:buClr>
            </a:pPr>
            <a:r>
              <a:rPr lang="en-US" altLang="en-US" dirty="0"/>
              <a:t>Light Commercial HP Water Heater Tier 1 $600</a:t>
            </a:r>
          </a:p>
          <a:p>
            <a:pPr lvl="1">
              <a:buClr>
                <a:srgbClr val="D81E05"/>
              </a:buClr>
            </a:pPr>
            <a:r>
              <a:rPr lang="en-US" altLang="en-US" dirty="0"/>
              <a:t>2.8+ Uniform Energy Factor (UEF)</a:t>
            </a:r>
          </a:p>
          <a:p>
            <a:pPr>
              <a:buClr>
                <a:srgbClr val="D81E05"/>
              </a:buClr>
            </a:pPr>
            <a:r>
              <a:rPr lang="en-US" altLang="en-US" dirty="0"/>
              <a:t>Light Commercial HP Water Heater Tier 2 $900</a:t>
            </a:r>
          </a:p>
          <a:p>
            <a:pPr lvl="1">
              <a:buClr>
                <a:srgbClr val="D81E05"/>
              </a:buClr>
            </a:pPr>
            <a:r>
              <a:rPr lang="en-US" altLang="en-US" dirty="0"/>
              <a:t>3.5+ Uniform Energy Factor (UEF)</a:t>
            </a:r>
          </a:p>
          <a:p>
            <a:pPr>
              <a:buClr>
                <a:srgbClr val="D81E05"/>
              </a:buClr>
            </a:pPr>
            <a:r>
              <a:rPr lang="en-US" altLang="en-US" dirty="0"/>
              <a:t>Demand Response Ready Water Heaters +$200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dirty="0"/>
          </a:p>
          <a:p>
            <a:pPr>
              <a:buFont typeface="Arial" charset="0"/>
              <a:buNone/>
            </a:pPr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302914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3D6D307-0F9A-4A2F-9F66-69C76985541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3D6D307-0F9A-4A2F-9F66-69C769855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pPr algn="ctr"/>
            <a:r>
              <a:rPr lang="en-US" altLang="en-US" b="0" dirty="0">
                <a:solidFill>
                  <a:srgbClr val="DA1E05"/>
                </a:solidFill>
              </a:rPr>
              <a:t>New Commercial Heat Pump Measures </a:t>
            </a:r>
            <a:br>
              <a:rPr lang="en-US" altLang="en-US" b="0" dirty="0">
                <a:solidFill>
                  <a:srgbClr val="DA1E05"/>
                </a:solidFill>
              </a:rPr>
            </a:br>
            <a:r>
              <a:rPr lang="en-US" altLang="en-US" b="0" dirty="0">
                <a:solidFill>
                  <a:srgbClr val="DA1E05"/>
                </a:solidFill>
              </a:rPr>
              <a:t>eff. 9/1/23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Dual Fuel Heat Pump RTUs – retrofit only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&lt;5.4 tons: 13.7+ SEER, 10.5 EER, $1,150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5.4 to 11.3 tons: 12.2+ SEER, 111.3+ EER, $2,230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11.4 to 19.9 tons: 12.1+ SEER, 11.1+ EER, $3,520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20 to 63.3 tons: 12+ SEER, 10.9+ EER, $6,280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&gt; 63.3 tons: 12+ SEER, 10.9+ EER $16,760</a:t>
            </a:r>
          </a:p>
          <a:p>
            <a:pPr>
              <a:buClr>
                <a:srgbClr val="D81E05"/>
              </a:buClr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Heat Pump Water Heater ≥ 30,000 BTUH, $2000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≥ 3 UEF or ≥ 4.2 COP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+ $200 if Demand Response Enabled</a:t>
            </a:r>
          </a:p>
          <a:p>
            <a:pPr marL="457200" lvl="1" indent="0">
              <a:buClr>
                <a:srgbClr val="D81E05"/>
              </a:buClr>
              <a:buNone/>
            </a:pPr>
            <a:endParaRPr lang="en-US" altLang="en-US" dirty="0"/>
          </a:p>
          <a:p>
            <a:r>
              <a:rPr lang="en-US" altLang="en-US" dirty="0">
                <a:solidFill>
                  <a:schemeClr val="tx1"/>
                </a:solidFill>
              </a:rPr>
              <a:t>Demand Response Ready Water Heaters +$200</a:t>
            </a:r>
          </a:p>
          <a:p>
            <a:pPr>
              <a:buFont typeface="Arial" charset="0"/>
              <a:buNone/>
            </a:pPr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421600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3D6D307-0F9A-4A2F-9F66-69C76985541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3D6D307-0F9A-4A2F-9F66-69C769855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pPr algn="ctr"/>
            <a:r>
              <a:rPr lang="en-US" altLang="en-US" b="0" dirty="0">
                <a:solidFill>
                  <a:srgbClr val="DA1E05"/>
                </a:solidFill>
              </a:rPr>
              <a:t>Midstream Heat Pump Measures</a:t>
            </a:r>
            <a:br>
              <a:rPr lang="en-US" altLang="en-US" b="0" dirty="0">
                <a:solidFill>
                  <a:srgbClr val="DA1E05"/>
                </a:solidFill>
              </a:rPr>
            </a:br>
            <a:r>
              <a:rPr lang="en-US" altLang="en-US" b="0" dirty="0">
                <a:solidFill>
                  <a:srgbClr val="DA1E05"/>
                </a:solidFill>
              </a:rPr>
              <a:t>eff. 9/1/23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Measures are currently in midstream program and will remain there with a required rebate pass through.</a:t>
            </a:r>
          </a:p>
          <a:p>
            <a:pPr>
              <a:buClr>
                <a:srgbClr val="D81E05"/>
              </a:buClr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Mini/Multi Split(HP) $1,700</a:t>
            </a:r>
          </a:p>
          <a:p>
            <a:pPr marL="457200" lvl="1" indent="0">
              <a:buClr>
                <a:srgbClr val="D81E05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15.2+ SEER2, 11.5+ EER2, 7.8+ HSPF2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Cold Climate Mini/Multi Split(HP) $2,200</a:t>
            </a:r>
          </a:p>
          <a:p>
            <a:pPr marL="457200" lvl="1" indent="0">
              <a:buClr>
                <a:srgbClr val="D81E05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18+ SEER2, 11.5+ EER2, 8.5+ HSPF2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Packaged Terminal (HP)</a:t>
            </a:r>
          </a:p>
          <a:p>
            <a:pPr marL="457200" lvl="1" indent="0">
              <a:buClr>
                <a:srgbClr val="D81E05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 11 EER $50, 11.5 EER $100, 12 EER $150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Water Source Heat Pump 4.4 COP</a:t>
            </a:r>
          </a:p>
          <a:p>
            <a:pPr marL="457200" lvl="1" indent="0">
              <a:buClr>
                <a:srgbClr val="D81E05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13.5 EER $120, 15 EER $170, 16 EER $250, 18 EER $300</a:t>
            </a:r>
          </a:p>
          <a:p>
            <a:pPr>
              <a:buClr>
                <a:srgbClr val="D81E05"/>
              </a:buClr>
            </a:pPr>
            <a:endParaRPr lang="en-US" altLang="en-US" dirty="0"/>
          </a:p>
          <a:p>
            <a:pPr marL="457200" lvl="1" indent="0">
              <a:buClr>
                <a:srgbClr val="D81E05"/>
              </a:buClr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Clr>
                <a:srgbClr val="D81E05"/>
              </a:buClr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Clr>
                <a:srgbClr val="D81E05"/>
              </a:buClr>
              <a:buNone/>
            </a:pPr>
            <a:endParaRPr lang="en-US" altLang="en-US" dirty="0"/>
          </a:p>
          <a:p>
            <a:pPr>
              <a:buFont typeface="Arial" charset="0"/>
              <a:buNone/>
            </a:pPr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133820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6424A8A-0687-4972-A84F-782ABE4D9C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6424A8A-0687-4972-A84F-782ABE4D9C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r>
              <a:rPr lang="en-US" altLang="en-US" b="0" dirty="0">
                <a:solidFill>
                  <a:srgbClr val="DA1E05"/>
                </a:solidFill>
              </a:rPr>
              <a:t>Measures Removed Jan 1, 2024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New Construction Gas Water Heaters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      </a:t>
            </a:r>
            <a:r>
              <a:rPr lang="en-US" altLang="en-US" sz="1600" dirty="0"/>
              <a:t>Retrofit high-efficient water heaters will not be added to the 24-26 Plan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Non-Condensing Unit Heaters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Infrared Heaters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Mini/Multi Split AC, PTAC (Midstream)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DX Rooftop A/C Units with Gas Heating (Midstream)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     Over 20 tons DX units will remain as not sold with gas heating 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     Retrofit Only for DX units over 20 tons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-Does not apply to Income Qualified Commercial Customers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390017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6424A8A-0687-4972-A84F-782ABE4D9C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6424A8A-0687-4972-A84F-782ABE4D9C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r>
              <a:rPr lang="en-US" altLang="en-US" b="0" dirty="0">
                <a:solidFill>
                  <a:srgbClr val="DA1E05"/>
                </a:solidFill>
              </a:rPr>
              <a:t>Measures Added Jan 1, 2024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Boiler Tune Ups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- 25% of costs up to $250/ every other year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Retrofit Condensing Unit Heaters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&gt; 90% efficient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$500/ 100,000 BTUH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Retrofit Condensing Boilers and Process Boilers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≥ 88% efficient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$7000/ MMBTUH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Gas Retrofit Water Heaters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≥ 92% efficient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$400/ 100,000 BTUH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358976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1C9C118-459A-4DE7-8B30-BF1CAC98781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125766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91C9C118-459A-4DE7-8B30-BF1CAC9878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4B0AED3-8F85-48FC-B463-6CFA0EE99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819400" y="3109801"/>
            <a:ext cx="2820012" cy="2930599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788DD1-0C8B-E4D3-5177-B160042C73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7735" y="685800"/>
            <a:ext cx="4343730" cy="194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33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1">
  <a:themeElements>
    <a:clrScheme name="XE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3B2"/>
      </a:accent1>
      <a:accent2>
        <a:srgbClr val="D57800"/>
      </a:accent2>
      <a:accent3>
        <a:srgbClr val="007B5F"/>
      </a:accent3>
      <a:accent4>
        <a:srgbClr val="005F83"/>
      </a:accent4>
      <a:accent5>
        <a:srgbClr val="F3D54E"/>
      </a:accent5>
      <a:accent6>
        <a:srgbClr val="C3C6A8"/>
      </a:accent6>
      <a:hlink>
        <a:srgbClr val="3366CC"/>
      </a:hlink>
      <a:folHlink>
        <a:srgbClr val="33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152B4D3775DF40BBF856C15EADC3CA" ma:contentTypeVersion="0" ma:contentTypeDescription="Create a new document." ma:contentTypeScope="" ma:versionID="130c0b09197ca69e7ae3497375446a2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445AAA-814F-49A0-AD6F-B8F34B146D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7A0697B-995F-4B74-9C1D-35AFB57956FD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C1DC9C-3DB8-48A4-9618-7EDADDE3FC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pptC36D.tmp</Template>
  <TotalTime>5687</TotalTime>
  <Words>551</Words>
  <Application>Microsoft Office PowerPoint</Application>
  <PresentationFormat>On-screen Show (4:3)</PresentationFormat>
  <Paragraphs>84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 Arial </vt:lpstr>
      <vt:lpstr>Arial</vt:lpstr>
      <vt:lpstr>Calibri</vt:lpstr>
      <vt:lpstr>Theme1</vt:lpstr>
      <vt:lpstr>think-cell Slide</vt:lpstr>
      <vt:lpstr>New Residential Style Heat Pump Measures for Commercial Customers eff. 9/1/23</vt:lpstr>
      <vt:lpstr>New Commercial Heat Pump Measures  eff. 9/1/23</vt:lpstr>
      <vt:lpstr>Midstream Heat Pump Measures eff. 9/1/23</vt:lpstr>
      <vt:lpstr>Measures Removed Jan 1, 2024</vt:lpstr>
      <vt:lpstr>Measures Added Jan 1, 2024</vt:lpstr>
      <vt:lpstr>PowerPoint Presentation</vt:lpstr>
    </vt:vector>
  </TitlesOfParts>
  <Company>Xcel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Xcel Energy</dc:creator>
  <cp:lastModifiedBy>Schneider, John M</cp:lastModifiedBy>
  <cp:revision>221</cp:revision>
  <cp:lastPrinted>2014-11-25T15:14:51Z</cp:lastPrinted>
  <dcterms:created xsi:type="dcterms:W3CDTF">2014-10-16T17:34:05Z</dcterms:created>
  <dcterms:modified xsi:type="dcterms:W3CDTF">2024-03-06T22:41:37Z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11ac0a8-6b99-444d-a60f-7336bfe397d8_Enabled">
    <vt:lpwstr>true</vt:lpwstr>
  </property>
  <property fmtid="{D5CDD505-2E9C-101B-9397-08002B2CF9AE}" pid="3" name="MSIP_Label_611ac0a8-6b99-444d-a60f-7336bfe397d8_SetDate">
    <vt:lpwstr>2024-03-04T19:01:26Z</vt:lpwstr>
  </property>
  <property fmtid="{D5CDD505-2E9C-101B-9397-08002B2CF9AE}" pid="4" name="MSIP_Label_611ac0a8-6b99-444d-a60f-7336bfe397d8_Method">
    <vt:lpwstr>Standard</vt:lpwstr>
  </property>
  <property fmtid="{D5CDD505-2E9C-101B-9397-08002B2CF9AE}" pid="5" name="MSIP_Label_611ac0a8-6b99-444d-a60f-7336bfe397d8_Name">
    <vt:lpwstr>II - Internal Information</vt:lpwstr>
  </property>
  <property fmtid="{D5CDD505-2E9C-101B-9397-08002B2CF9AE}" pid="6" name="MSIP_Label_611ac0a8-6b99-444d-a60f-7336bfe397d8_SiteId">
    <vt:lpwstr>24b2a583-5c05-4b6a-b4e9-4e12dc0025ad</vt:lpwstr>
  </property>
  <property fmtid="{D5CDD505-2E9C-101B-9397-08002B2CF9AE}" pid="7" name="MSIP_Label_611ac0a8-6b99-444d-a60f-7336bfe397d8_ActionId">
    <vt:lpwstr>22d9dcae-0df7-4b2f-8b67-7ca206375978</vt:lpwstr>
  </property>
  <property fmtid="{D5CDD505-2E9C-101B-9397-08002B2CF9AE}" pid="8" name="MSIP_Label_611ac0a8-6b99-444d-a60f-7336bfe397d8_ContentBits">
    <vt:lpwstr>0</vt:lpwstr>
  </property>
</Properties>
</file>