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15"/>
  </p:notesMasterIdLst>
  <p:handoutMasterIdLst>
    <p:handoutMasterId r:id="rId16"/>
  </p:handoutMasterIdLst>
  <p:sldIdLst>
    <p:sldId id="397" r:id="rId3"/>
    <p:sldId id="277" r:id="rId4"/>
    <p:sldId id="380" r:id="rId5"/>
    <p:sldId id="384" r:id="rId6"/>
    <p:sldId id="406" r:id="rId7"/>
    <p:sldId id="409" r:id="rId8"/>
    <p:sldId id="410" r:id="rId9"/>
    <p:sldId id="394" r:id="rId10"/>
    <p:sldId id="417" r:id="rId11"/>
    <p:sldId id="414" r:id="rId12"/>
    <p:sldId id="413" r:id="rId13"/>
    <p:sldId id="381" r:id="rId14"/>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48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vi Malhotra" initials="R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0253F"/>
    <a:srgbClr val="2D67A0"/>
    <a:srgbClr val="7F7F7F"/>
    <a:srgbClr val="53A31B"/>
    <a:srgbClr val="376092"/>
    <a:srgbClr val="2F6CA8"/>
    <a:srgbClr val="000000"/>
    <a:srgbClr val="A71D2F"/>
    <a:srgbClr val="112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5815" autoAdjust="0"/>
  </p:normalViewPr>
  <p:slideViewPr>
    <p:cSldViewPr>
      <p:cViewPr varScale="1">
        <p:scale>
          <a:sx n="107" d="100"/>
          <a:sy n="107" d="100"/>
        </p:scale>
        <p:origin x="1506" y="84"/>
      </p:cViewPr>
      <p:guideLst>
        <p:guide orient="horz" pos="4128"/>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8"/>
    </p:cViewPr>
  </p:sorterViewPr>
  <p:notesViewPr>
    <p:cSldViewPr>
      <p:cViewPr varScale="1">
        <p:scale>
          <a:sx n="66" d="100"/>
          <a:sy n="66" d="100"/>
        </p:scale>
        <p:origin x="-3106" y="-7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sz="quarter" idx="1"/>
          </p:nvPr>
        </p:nvSpPr>
        <p:spPr>
          <a:xfrm>
            <a:off x="4022727" y="0"/>
            <a:ext cx="3078163" cy="469900"/>
          </a:xfrm>
          <a:prstGeom prst="rect">
            <a:avLst/>
          </a:prstGeom>
        </p:spPr>
        <p:txBody>
          <a:bodyPr vert="horz" lIns="91418" tIns="45708" rIns="91418" bIns="45708" rtlCol="0"/>
          <a:lstStyle>
            <a:lvl1pPr algn="r">
              <a:defRPr sz="1200"/>
            </a:lvl1pPr>
          </a:lstStyle>
          <a:p>
            <a:fld id="{73469B1E-A1AE-4EFE-AADE-CE12F916FCC0}" type="datetimeFigureOut">
              <a:rPr lang="en-US" smtClean="0"/>
              <a:t>3/21/2022</a:t>
            </a:fld>
            <a:endParaRPr lang="en-US" dirty="0"/>
          </a:p>
        </p:txBody>
      </p:sp>
      <p:sp>
        <p:nvSpPr>
          <p:cNvPr id="4" name="Footer Placeholder 3"/>
          <p:cNvSpPr>
            <a:spLocks noGrp="1"/>
          </p:cNvSpPr>
          <p:nvPr>
            <p:ph type="ftr" sz="quarter" idx="2"/>
          </p:nvPr>
        </p:nvSpPr>
        <p:spPr>
          <a:xfrm>
            <a:off x="2" y="8916988"/>
            <a:ext cx="3078163" cy="469900"/>
          </a:xfrm>
          <a:prstGeom prst="rect">
            <a:avLst/>
          </a:prstGeom>
        </p:spPr>
        <p:txBody>
          <a:bodyPr vert="horz" lIns="91418" tIns="45708" rIns="91418"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7" y="8916988"/>
            <a:ext cx="3078163" cy="469900"/>
          </a:xfrm>
          <a:prstGeom prst="rect">
            <a:avLst/>
          </a:prstGeom>
        </p:spPr>
        <p:txBody>
          <a:bodyPr vert="horz" lIns="91418" tIns="45708" rIns="91418" bIns="45708" rtlCol="0" anchor="b"/>
          <a:lstStyle>
            <a:lvl1pPr algn="r">
              <a:defRPr sz="1200"/>
            </a:lvl1pPr>
          </a:lstStyle>
          <a:p>
            <a:fld id="{E2CE74D3-6DB6-49FA-A08C-C0D8E1A35620}" type="slidenum">
              <a:rPr lang="en-US" smtClean="0"/>
              <a:t>‹#›</a:t>
            </a:fld>
            <a:endParaRPr lang="en-US" dirty="0"/>
          </a:p>
        </p:txBody>
      </p:sp>
    </p:spTree>
    <p:extLst>
      <p:ext uri="{BB962C8B-B14F-4D97-AF65-F5344CB8AC3E}">
        <p14:creationId xmlns:p14="http://schemas.microsoft.com/office/powerpoint/2010/main" val="8717115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idx="1"/>
          </p:nvPr>
        </p:nvSpPr>
        <p:spPr>
          <a:xfrm>
            <a:off x="4022727" y="0"/>
            <a:ext cx="3078163" cy="469900"/>
          </a:xfrm>
          <a:prstGeom prst="rect">
            <a:avLst/>
          </a:prstGeom>
        </p:spPr>
        <p:txBody>
          <a:bodyPr vert="horz" lIns="91418" tIns="45708" rIns="91418" bIns="45708" rtlCol="0"/>
          <a:lstStyle>
            <a:lvl1pPr algn="r">
              <a:defRPr sz="1200"/>
            </a:lvl1pPr>
          </a:lstStyle>
          <a:p>
            <a:fld id="{780ADA56-2DF3-2444-A41A-8C6E09A9F067}" type="datetimeFigureOut">
              <a:rPr lang="en-US" smtClean="0"/>
              <a:pPr/>
              <a:t>3/21/2022</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18" tIns="45708" rIns="91418" bIns="45708" rtlCol="0" anchor="ctr"/>
          <a:lstStyle/>
          <a:p>
            <a:endParaRPr lang="en-US" dirty="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18" tIns="45708" rIns="91418" bIns="4570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916988"/>
            <a:ext cx="3078163" cy="469900"/>
          </a:xfrm>
          <a:prstGeom prst="rect">
            <a:avLst/>
          </a:prstGeom>
        </p:spPr>
        <p:txBody>
          <a:bodyPr vert="horz" lIns="91418" tIns="45708" rIns="91418"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7" y="8916988"/>
            <a:ext cx="3078163" cy="469900"/>
          </a:xfrm>
          <a:prstGeom prst="rect">
            <a:avLst/>
          </a:prstGeom>
        </p:spPr>
        <p:txBody>
          <a:bodyPr vert="horz" lIns="91418" tIns="45708" rIns="91418" bIns="45708" rtlCol="0" anchor="b"/>
          <a:lstStyle>
            <a:lvl1pPr algn="r">
              <a:defRPr sz="1200"/>
            </a:lvl1pPr>
          </a:lstStyle>
          <a:p>
            <a:fld id="{3A6FADD4-D090-E04B-AC48-8604D5F5444D}" type="slidenum">
              <a:rPr lang="en-US" smtClean="0"/>
              <a:pPr/>
              <a:t>‹#›</a:t>
            </a:fld>
            <a:endParaRPr lang="en-US" dirty="0"/>
          </a:p>
        </p:txBody>
      </p:sp>
    </p:spTree>
    <p:extLst>
      <p:ext uri="{BB962C8B-B14F-4D97-AF65-F5344CB8AC3E}">
        <p14:creationId xmlns:p14="http://schemas.microsoft.com/office/powerpoint/2010/main" val="749665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100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274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154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653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409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74DFABB-FC51-7948-9622-428791F3F91A}"/>
              </a:ext>
            </a:extLst>
          </p:cNvPr>
          <p:cNvSpPr>
            <a:spLocks noGrp="1"/>
          </p:cNvSpPr>
          <p:nvPr>
            <p:ph type="ftr" sz="quarter" idx="3"/>
          </p:nvPr>
        </p:nvSpPr>
        <p:spPr>
          <a:xfrm>
            <a:off x="21336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a:t>
            </a:fld>
            <a:r>
              <a:rPr lang="en-US" dirty="0"/>
              <a:t> HVAC/HP ACTION GROUP | NOVEMBER 16, 2021</a:t>
            </a:r>
          </a:p>
        </p:txBody>
      </p:sp>
      <p:sp>
        <p:nvSpPr>
          <p:cNvPr id="3" name="Date Placeholder 3">
            <a:extLst>
              <a:ext uri="{FF2B5EF4-FFF2-40B4-BE49-F238E27FC236}">
                <a16:creationId xmlns:a16="http://schemas.microsoft.com/office/drawing/2014/main" id="{8383841F-8AB1-564A-9D83-5D83549BDDFF}"/>
              </a:ext>
            </a:extLst>
          </p:cNvPr>
          <p:cNvSpPr>
            <a:spLocks noGrp="1"/>
          </p:cNvSpPr>
          <p:nvPr>
            <p:ph type="dt" sz="half" idx="2"/>
          </p:nvPr>
        </p:nvSpPr>
        <p:spPr>
          <a:xfrm>
            <a:off x="5943600" y="6553200"/>
            <a:ext cx="3200400" cy="365125"/>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1949-4DAF-1D47-A6FB-C2877ED619F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3AADC-1BEF-134F-92DA-4D7F4849D03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77D4DD-AC40-664C-A6C2-FB136DC782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BBD6BF-D9F6-4743-813C-B4977718C7F5}"/>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6" name="Footer Placeholder 5">
            <a:extLst>
              <a:ext uri="{FF2B5EF4-FFF2-40B4-BE49-F238E27FC236}">
                <a16:creationId xmlns:a16="http://schemas.microsoft.com/office/drawing/2014/main" id="{8094C19D-914D-A84F-9CA9-93E08BB97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F0E6A-502B-6547-B908-721F7D17E043}"/>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232830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B9FA-8495-1144-A074-CB28DE625A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55988-D314-B748-83C9-838EC43C39A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5D4EFB-5820-7747-A6E8-2840B4A651A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E9A76B-C1EC-BD49-A4B5-2F0011C591F6}"/>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6" name="Footer Placeholder 5">
            <a:extLst>
              <a:ext uri="{FF2B5EF4-FFF2-40B4-BE49-F238E27FC236}">
                <a16:creationId xmlns:a16="http://schemas.microsoft.com/office/drawing/2014/main" id="{20DF6293-0364-9246-A2FF-AEB85AC71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86E17-818F-3242-951D-E3D1A9DD2D36}"/>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408223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FBCF-F19D-6549-8E1F-DB71B25F0B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2B533-C9D0-8343-AAC7-AC22008D8A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CED23-2F4D-1B44-B946-78DCA7EE336D}"/>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5" name="Footer Placeholder 4">
            <a:extLst>
              <a:ext uri="{FF2B5EF4-FFF2-40B4-BE49-F238E27FC236}">
                <a16:creationId xmlns:a16="http://schemas.microsoft.com/office/drawing/2014/main" id="{4A2B5DB9-485C-3142-94A2-4D9A45E4C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0A3F9-0EBC-B24F-A347-C3A1BE23EFE7}"/>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138248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4ADDA-F337-A341-983E-623A9E7896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7397E1-B611-0648-B5E5-06D6F75AC150}"/>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5B6E5-011C-5B48-B592-A94F77F334AB}"/>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5" name="Footer Placeholder 4">
            <a:extLst>
              <a:ext uri="{FF2B5EF4-FFF2-40B4-BE49-F238E27FC236}">
                <a16:creationId xmlns:a16="http://schemas.microsoft.com/office/drawing/2014/main" id="{FE29B649-7C77-5F4E-88AD-505D6BD98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5B153-666E-7345-8BEB-872EE3797D49}"/>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248820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171D7486-0D3A-EF4A-8BD3-9053266A4711}"/>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a:t>
            </a:fld>
            <a:r>
              <a:rPr lang="en-US" dirty="0"/>
              <a:t> HVAC/HP ACTION GROUP | NOVEMBER 16, 2021</a:t>
            </a:r>
          </a:p>
        </p:txBody>
      </p:sp>
      <p:sp>
        <p:nvSpPr>
          <p:cNvPr id="3" name="Date Placeholder 3">
            <a:extLst>
              <a:ext uri="{FF2B5EF4-FFF2-40B4-BE49-F238E27FC236}">
                <a16:creationId xmlns:a16="http://schemas.microsoft.com/office/drawing/2014/main" id="{8F6963F9-FBEB-5542-A4B1-700FC2EA0FE2}"/>
              </a:ext>
            </a:extLst>
          </p:cNvPr>
          <p:cNvSpPr>
            <a:spLocks noGrp="1"/>
          </p:cNvSpPr>
          <p:nvPr>
            <p:ph type="dt" sz="half" idx="2"/>
          </p:nvPr>
        </p:nvSpPr>
        <p:spPr>
          <a:xfrm>
            <a:off x="5943600" y="6553200"/>
            <a:ext cx="3200400" cy="365125"/>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DA94-EC71-6648-A784-861A8EA7CE6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CCF32D-D1EF-2C49-AA69-93FCAA3E63D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0C2C08-5781-3D4F-8795-AD084ACDAD58}"/>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5" name="Footer Placeholder 4">
            <a:extLst>
              <a:ext uri="{FF2B5EF4-FFF2-40B4-BE49-F238E27FC236}">
                <a16:creationId xmlns:a16="http://schemas.microsoft.com/office/drawing/2014/main" id="{1EDCCF0D-7E6A-D94D-9A96-C297AD412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E8464-2BC6-8B4E-A2DE-F48293D151CD}"/>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290505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B57D7-C585-E04D-9959-6AC8139E3C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6863C-F232-3D45-84C1-E692C506A5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79882-687B-2241-855E-6028D95A543D}"/>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5" name="Footer Placeholder 4">
            <a:extLst>
              <a:ext uri="{FF2B5EF4-FFF2-40B4-BE49-F238E27FC236}">
                <a16:creationId xmlns:a16="http://schemas.microsoft.com/office/drawing/2014/main" id="{00131231-98B0-F541-A0F0-44CB937BD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EA6C7-32DC-0749-A14D-7F8FB110B214}"/>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265913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3960-1A54-FE4A-82A1-61992831652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185F89-E441-5F40-A322-D0F86CA31E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CBA405-04B8-6F45-8BFD-6304269BF500}"/>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5" name="Footer Placeholder 4">
            <a:extLst>
              <a:ext uri="{FF2B5EF4-FFF2-40B4-BE49-F238E27FC236}">
                <a16:creationId xmlns:a16="http://schemas.microsoft.com/office/drawing/2014/main" id="{0B0813E1-74C1-784F-94AE-EEC13A774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12AD0-D902-F046-B2FC-4AE92D949821}"/>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384231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AF2E-51DB-E345-9518-AA24E38B17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D1B2F8-24AC-7644-BB1D-0ABC0374B306}"/>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28722-41B7-304C-A12C-22DE86498CB7}"/>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870DD2-A423-3144-868C-B303A1CED3A8}"/>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6" name="Footer Placeholder 5">
            <a:extLst>
              <a:ext uri="{FF2B5EF4-FFF2-40B4-BE49-F238E27FC236}">
                <a16:creationId xmlns:a16="http://schemas.microsoft.com/office/drawing/2014/main" id="{A7EBDFDE-A1BA-E242-A529-5621E12C1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40501-B56C-7B4C-96FA-B1F224E34F25}"/>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16275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D352-F28C-4B41-8D32-644DF25A742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F5BAA-3F91-0B4D-8871-B205CB069A1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E42D33-9FA0-CA4F-AEA8-77B2724882E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482C7A-1CFD-064C-B0CC-41478DF6BEB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E02A5F-46B0-B240-987A-AB7D8944B66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6F6695-ACD3-E84A-8444-B120B63F519F}"/>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8" name="Footer Placeholder 7">
            <a:extLst>
              <a:ext uri="{FF2B5EF4-FFF2-40B4-BE49-F238E27FC236}">
                <a16:creationId xmlns:a16="http://schemas.microsoft.com/office/drawing/2014/main" id="{A58EFA12-FC45-814B-A045-9DCE7E5F39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BFA7E6-E757-9248-BE7B-A949FF65DC7A}"/>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118946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0CF5-A61B-D342-B723-791EE6BCA9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58BFA-A955-C84B-B90B-3CAF9638371B}"/>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4" name="Footer Placeholder 3">
            <a:extLst>
              <a:ext uri="{FF2B5EF4-FFF2-40B4-BE49-F238E27FC236}">
                <a16:creationId xmlns:a16="http://schemas.microsoft.com/office/drawing/2014/main" id="{B2E9047F-607D-1A43-ACA0-504FFFA73B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373D9C-4014-9548-95A6-E6E200C68F1E}"/>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236028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6184A-D878-1540-A4E8-D1528FB57E51}"/>
              </a:ext>
            </a:extLst>
          </p:cNvPr>
          <p:cNvSpPr>
            <a:spLocks noGrp="1"/>
          </p:cNvSpPr>
          <p:nvPr>
            <p:ph type="dt" sz="half" idx="10"/>
          </p:nvPr>
        </p:nvSpPr>
        <p:spPr/>
        <p:txBody>
          <a:bodyPr/>
          <a:lstStyle/>
          <a:p>
            <a:fld id="{BD1CA370-105F-0C45-8B97-DFABAE4E9231}" type="datetimeFigureOut">
              <a:rPr lang="en-US" smtClean="0"/>
              <a:t>3/21/2022</a:t>
            </a:fld>
            <a:endParaRPr lang="en-US"/>
          </a:p>
        </p:txBody>
      </p:sp>
      <p:sp>
        <p:nvSpPr>
          <p:cNvPr id="3" name="Footer Placeholder 2">
            <a:extLst>
              <a:ext uri="{FF2B5EF4-FFF2-40B4-BE49-F238E27FC236}">
                <a16:creationId xmlns:a16="http://schemas.microsoft.com/office/drawing/2014/main" id="{E07E1C1C-C730-6F46-9785-3A99EC0DD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A7A90-F29E-7F4A-88A2-DA8DC4951FFB}"/>
              </a:ext>
            </a:extLst>
          </p:cNvPr>
          <p:cNvSpPr>
            <a:spLocks noGrp="1"/>
          </p:cNvSpPr>
          <p:nvPr>
            <p:ph type="sldNum" sz="quarter" idx="12"/>
          </p:nvPr>
        </p:nvSpPr>
        <p:spPr/>
        <p:txBody>
          <a:bodyPr/>
          <a:lstStyle/>
          <a:p>
            <a:fld id="{EA3C3EFF-9C0C-F542-8597-E7C7ABAD27AF}" type="slidenum">
              <a:rPr lang="en-US" smtClean="0"/>
              <a:t>‹#›</a:t>
            </a:fld>
            <a:endParaRPr lang="en-US"/>
          </a:p>
        </p:txBody>
      </p:sp>
    </p:spTree>
    <p:extLst>
      <p:ext uri="{BB962C8B-B14F-4D97-AF65-F5344CB8AC3E}">
        <p14:creationId xmlns:p14="http://schemas.microsoft.com/office/powerpoint/2010/main" val="13993316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82B66A83-092E-834F-938C-C08FCCD76C13}"/>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a:t>
            </a:fld>
            <a:r>
              <a:rPr lang="en-US" dirty="0"/>
              <a:t> HVAC/HP ACTION GROUP | NOVEMBER 16, 2021</a:t>
            </a:r>
          </a:p>
        </p:txBody>
      </p:sp>
      <p:pic>
        <p:nvPicPr>
          <p:cNvPr id="3" name="Picture 2">
            <a:extLst>
              <a:ext uri="{FF2B5EF4-FFF2-40B4-BE49-F238E27FC236}">
                <a16:creationId xmlns:a16="http://schemas.microsoft.com/office/drawing/2014/main" id="{364BB8B9-F248-2640-8857-9DB9208CB9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663065" cy="6858000"/>
          </a:xfrm>
          <a:prstGeom prst="rect">
            <a:avLst/>
          </a:prstGeom>
        </p:spPr>
      </p:pic>
      <p:sp>
        <p:nvSpPr>
          <p:cNvPr id="6" name="Date Placeholder 3">
            <a:extLst>
              <a:ext uri="{FF2B5EF4-FFF2-40B4-BE49-F238E27FC236}">
                <a16:creationId xmlns:a16="http://schemas.microsoft.com/office/drawing/2014/main" id="{C975DE12-D3CA-1142-B555-2EF181C86574}"/>
              </a:ext>
            </a:extLst>
          </p:cNvPr>
          <p:cNvSpPr>
            <a:spLocks noGrp="1"/>
          </p:cNvSpPr>
          <p:nvPr>
            <p:ph type="dt" sz="half" idx="2"/>
          </p:nvPr>
        </p:nvSpPr>
        <p:spPr>
          <a:xfrm>
            <a:off x="5943600" y="6553200"/>
            <a:ext cx="3200400" cy="365125"/>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rtl="0" fontAlgn="base">
        <a:spcBef>
          <a:spcPct val="0"/>
        </a:spcBef>
        <a:spcAft>
          <a:spcPct val="0"/>
        </a:spcAft>
        <a:defRPr sz="4400" kern="1200">
          <a:solidFill>
            <a:schemeClr val="tx1"/>
          </a:solidFill>
          <a:latin typeface="Century Gothic"/>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17748-28FF-4743-8890-B515032AEA2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70C559-66B0-9B47-9072-ED66B05CE9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511D7-6B0F-2C42-BE66-50CD8C7CBA9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CA370-105F-0C45-8B97-DFABAE4E9231}" type="datetimeFigureOut">
              <a:rPr lang="en-US" smtClean="0"/>
              <a:t>3/21/2022</a:t>
            </a:fld>
            <a:endParaRPr lang="en-US"/>
          </a:p>
        </p:txBody>
      </p:sp>
      <p:sp>
        <p:nvSpPr>
          <p:cNvPr id="5" name="Footer Placeholder 4">
            <a:extLst>
              <a:ext uri="{FF2B5EF4-FFF2-40B4-BE49-F238E27FC236}">
                <a16:creationId xmlns:a16="http://schemas.microsoft.com/office/drawing/2014/main" id="{9064A99D-3EB3-984F-9045-22D1E1499B5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2D2FC3-F4DE-D442-A60B-A2E35748A07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C3EFF-9C0C-F542-8597-E7C7ABAD27AF}" type="slidenum">
              <a:rPr lang="en-US" smtClean="0"/>
              <a:t>‹#›</a:t>
            </a:fld>
            <a:endParaRPr lang="en-US"/>
          </a:p>
        </p:txBody>
      </p:sp>
    </p:spTree>
    <p:extLst>
      <p:ext uri="{BB962C8B-B14F-4D97-AF65-F5344CB8AC3E}">
        <p14:creationId xmlns:p14="http://schemas.microsoft.com/office/powerpoint/2010/main" val="13044819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ebco.org/hvac-hp-action-grou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mailto:mbrown@carrierwest.com" TargetMode="External"/><Relationship Id="rId13" Type="http://schemas.openxmlformats.org/officeDocument/2006/relationships/image" Target="../media/image3.png"/><Relationship Id="rId3" Type="http://schemas.openxmlformats.org/officeDocument/2006/relationships/hyperlink" Target="mailto:Doug.White@tranetechnologies.com" TargetMode="External"/><Relationship Id="rId7" Type="http://schemas.openxmlformats.org/officeDocument/2006/relationships/hyperlink" Target="mailto:slemons@hvac.mea.com" TargetMode="External"/><Relationship Id="rId12" Type="http://schemas.openxmlformats.org/officeDocument/2006/relationships/hyperlink" Target="mailto:ann.kirkpatrick@xcelenergy.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sbeeson@hvac.mea.com" TargetMode="External"/><Relationship Id="rId11" Type="http://schemas.openxmlformats.org/officeDocument/2006/relationships/hyperlink" Target="mailto:Michael.P.Papula@xcelenergy.com" TargetMode="External"/><Relationship Id="rId5" Type="http://schemas.openxmlformats.org/officeDocument/2006/relationships/hyperlink" Target="mailto:Robert.Glass@goodmanmfg.com" TargetMode="External"/><Relationship Id="rId10" Type="http://schemas.openxmlformats.org/officeDocument/2006/relationships/hyperlink" Target="mailto:Joshua.C.Martin@xcelenergy.com" TargetMode="External"/><Relationship Id="rId4" Type="http://schemas.openxmlformats.org/officeDocument/2006/relationships/hyperlink" Target="mailto:BWoolley@trane.com" TargetMode="External"/><Relationship Id="rId9" Type="http://schemas.openxmlformats.org/officeDocument/2006/relationships/hyperlink" Target="mailto:patriica@eebco.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ockeystickprinciples.com/resources/research-study/" TargetMode="External"/><Relationship Id="rId1" Type="http://schemas.openxmlformats.org/officeDocument/2006/relationships/slideLayout" Target="../slideLayouts/slideLayout9.xml"/><Relationship Id="rId5" Type="http://schemas.openxmlformats.org/officeDocument/2006/relationships/image" Target="../media/image7.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0FD64-BB8C-8848-A1FF-040482EFD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222" y="1489303"/>
            <a:ext cx="3598756" cy="1799378"/>
          </a:xfrm>
          <a:prstGeom prst="rect">
            <a:avLst/>
          </a:prstGeom>
        </p:spPr>
      </p:pic>
      <p:sp>
        <p:nvSpPr>
          <p:cNvPr id="4" name="TextBox 3">
            <a:extLst>
              <a:ext uri="{FF2B5EF4-FFF2-40B4-BE49-F238E27FC236}">
                <a16:creationId xmlns:a16="http://schemas.microsoft.com/office/drawing/2014/main" id="{05898BA0-4400-2B4B-8C13-93402A8CC21F}"/>
              </a:ext>
            </a:extLst>
          </p:cNvPr>
          <p:cNvSpPr txBox="1"/>
          <p:nvPr/>
        </p:nvSpPr>
        <p:spPr>
          <a:xfrm>
            <a:off x="1295400" y="3863063"/>
            <a:ext cx="7214451" cy="1261884"/>
          </a:xfrm>
          <a:prstGeom prst="rect">
            <a:avLst/>
          </a:prstGeom>
          <a:noFill/>
        </p:spPr>
        <p:txBody>
          <a:bodyPr wrap="square">
            <a:spAutoFit/>
          </a:bodyPr>
          <a:lstStyle/>
          <a:p>
            <a:pPr algn="ctr"/>
            <a:r>
              <a:rPr kumimoji="0" lang="en-US" altLang="en-US" sz="24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CONTRACTORS / DEALERS</a:t>
            </a:r>
          </a:p>
          <a:p>
            <a:pPr algn="ctr"/>
            <a:r>
              <a:rPr kumimoji="0" lang="en-US" altLang="en-US" sz="24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4</a:t>
            </a:r>
            <a:r>
              <a:rPr kumimoji="0" lang="en-US" altLang="en-US" sz="2400" b="1" i="0" u="none" strike="noStrike" cap="none" normalizeH="0" baseline="3000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th </a:t>
            </a:r>
            <a:r>
              <a:rPr lang="en-US" alt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kumimoji="0" lang="en-US" altLang="en-US" sz="22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MEETING </a:t>
            </a:r>
          </a:p>
          <a:p>
            <a:pPr algn="ctr"/>
            <a:r>
              <a:rPr kumimoji="0" lang="en-US" altLang="en-US" sz="22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 March 17, 2022 | 3-4pm</a:t>
            </a:r>
          </a:p>
          <a:p>
            <a:pPr algn="ctr"/>
            <a:endParaRPr kumimoji="0" lang="en-US" altLang="en-US" sz="600" b="1" i="0" u="none" strike="noStrike" cap="none" normalizeH="0" baseline="0" dirty="0">
              <a:ln>
                <a:noFill/>
              </a:ln>
              <a:solidFill>
                <a:srgbClr val="0021A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Footer Placeholder 2">
            <a:extLst>
              <a:ext uri="{FF2B5EF4-FFF2-40B4-BE49-F238E27FC236}">
                <a16:creationId xmlns:a16="http://schemas.microsoft.com/office/drawing/2014/main" id="{DB8A0D45-9105-5441-8948-03231F1ED4F4}"/>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1</a:t>
            </a:fld>
            <a:r>
              <a:rPr lang="en-US" dirty="0"/>
              <a:t>  |   HVAC/HP ACTION GROUP   |   DECEMBER 14, 2021</a:t>
            </a:r>
          </a:p>
        </p:txBody>
      </p:sp>
      <p:sp>
        <p:nvSpPr>
          <p:cNvPr id="6" name="Date Placeholder 3">
            <a:extLst>
              <a:ext uri="{FF2B5EF4-FFF2-40B4-BE49-F238E27FC236}">
                <a16:creationId xmlns:a16="http://schemas.microsoft.com/office/drawing/2014/main" id="{EF2411D3-EEA4-154C-ABB9-5266027FB8C6}"/>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D67A0"/>
                </a:solidFill>
              </a:rPr>
              <a:t>advocacy </a:t>
            </a:r>
            <a:r>
              <a:rPr lang="en-US" b="1" dirty="0"/>
              <a:t>• </a:t>
            </a:r>
            <a:r>
              <a:rPr lang="en-US" b="1" dirty="0">
                <a:solidFill>
                  <a:srgbClr val="2D67A0"/>
                </a:solidFill>
              </a:rPr>
              <a:t>influence</a:t>
            </a:r>
            <a:r>
              <a:rPr lang="en-US" b="1" dirty="0"/>
              <a:t> • </a:t>
            </a:r>
            <a:r>
              <a:rPr lang="en-US" b="1" dirty="0">
                <a:solidFill>
                  <a:srgbClr val="2D67A0"/>
                </a:solidFill>
              </a:rPr>
              <a:t>news</a:t>
            </a:r>
          </a:p>
        </p:txBody>
      </p:sp>
    </p:spTree>
    <p:extLst>
      <p:ext uri="{BB962C8B-B14F-4D97-AF65-F5344CB8AC3E}">
        <p14:creationId xmlns:p14="http://schemas.microsoft.com/office/powerpoint/2010/main" val="281322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707913" y="2601315"/>
            <a:ext cx="7709228" cy="834203"/>
          </a:xfrm>
          <a:prstGeom prst="rect">
            <a:avLst/>
          </a:prstGeom>
          <a:noFill/>
        </p:spPr>
        <p:txBody>
          <a:bodyPr wrap="square" rtlCol="0">
            <a:spAutoFit/>
          </a:bodyPr>
          <a:lstStyle/>
          <a:p>
            <a:pPr marL="342900" indent="-342900">
              <a:spcBef>
                <a:spcPts val="0"/>
              </a:spcBef>
              <a:spcAft>
                <a:spcPts val="0"/>
              </a:spcAft>
              <a:buFont typeface="Arial" panose="020B0604020202020204" pitchFamily="34" charset="0"/>
              <a:buChar char="•"/>
              <a:tabLst>
                <a:tab pos="228600" algn="l"/>
                <a:tab pos="514350" algn="l"/>
              </a:tabLst>
            </a:pPr>
            <a:endParaRPr lang="en-US" sz="2400" b="1" dirty="0">
              <a:solidFill>
                <a:srgbClr val="002064"/>
              </a:solidFill>
              <a:effectLst/>
              <a:latin typeface="Calibri" panose="020F0502020204030204" pitchFamily="34" charset="0"/>
              <a:ea typeface="Calibri" panose="020F0502020204030204" pitchFamily="34" charset="0"/>
            </a:endParaRPr>
          </a:p>
          <a:p>
            <a:pPr marL="1200150" lvl="2" indent="-285750">
              <a:lnSpc>
                <a:spcPct val="150000"/>
              </a:lnSpc>
              <a:buFont typeface="Arial" panose="020B0604020202020204" pitchFamily="34" charset="0"/>
              <a:buChar char="•"/>
            </a:pPr>
            <a:endParaRPr lang="en-US" dirty="0">
              <a:solidFill>
                <a:schemeClr val="accent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551329" y="1148379"/>
            <a:ext cx="7162800" cy="152400"/>
          </a:xfrm>
          <a:prstGeom prst="rect">
            <a:avLst/>
          </a:prstGeom>
        </p:spPr>
      </p:pic>
      <p:sp>
        <p:nvSpPr>
          <p:cNvPr id="4" name="TextBox 3">
            <a:extLst>
              <a:ext uri="{FF2B5EF4-FFF2-40B4-BE49-F238E27FC236}">
                <a16:creationId xmlns:a16="http://schemas.microsoft.com/office/drawing/2014/main" id="{D301FBB7-7704-4E72-8027-DA09EF7D44A1}"/>
              </a:ext>
            </a:extLst>
          </p:cNvPr>
          <p:cNvSpPr txBox="1"/>
          <p:nvPr/>
        </p:nvSpPr>
        <p:spPr>
          <a:xfrm>
            <a:off x="762000" y="578219"/>
            <a:ext cx="7010400" cy="584775"/>
          </a:xfrm>
          <a:prstGeom prst="rect">
            <a:avLst/>
          </a:prstGeom>
          <a:noFill/>
        </p:spPr>
        <p:txBody>
          <a:bodyPr wrap="square">
            <a:spAutoFit/>
          </a:bodyPr>
          <a:lstStyle/>
          <a:p>
            <a:pPr>
              <a:spcBef>
                <a:spcPts val="800"/>
              </a:spcBef>
            </a:pPr>
            <a:r>
              <a:rPr lang="en-US" sz="3200" b="1" dirty="0">
                <a:solidFill>
                  <a:srgbClr val="002060"/>
                </a:solidFill>
                <a:latin typeface="+mn-lt"/>
                <a:cs typeface="Arial" panose="020B0604020202020204" pitchFamily="34" charset="0"/>
              </a:rPr>
              <a:t>Contractors / Dealers</a:t>
            </a:r>
          </a:p>
        </p:txBody>
      </p:sp>
      <p:sp>
        <p:nvSpPr>
          <p:cNvPr id="6" name="Footer Placeholder 2">
            <a:extLst>
              <a:ext uri="{FF2B5EF4-FFF2-40B4-BE49-F238E27FC236}">
                <a16:creationId xmlns:a16="http://schemas.microsoft.com/office/drawing/2014/main" id="{80B1C3D4-28BC-2343-BFA8-D1A066EB8265}"/>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10</a:t>
            </a:fld>
            <a:r>
              <a:rPr lang="en-US" dirty="0"/>
              <a:t>  |   HVAC/HP ACTION GROUP</a:t>
            </a:r>
          </a:p>
        </p:txBody>
      </p:sp>
      <p:sp>
        <p:nvSpPr>
          <p:cNvPr id="10" name="Date Placeholder 3">
            <a:extLst>
              <a:ext uri="{FF2B5EF4-FFF2-40B4-BE49-F238E27FC236}">
                <a16:creationId xmlns:a16="http://schemas.microsoft.com/office/drawing/2014/main" id="{80570E9D-10B1-B743-8CE7-DCD17F0D8F99}"/>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
        <p:nvSpPr>
          <p:cNvPr id="8" name="TextBox 7">
            <a:extLst>
              <a:ext uri="{FF2B5EF4-FFF2-40B4-BE49-F238E27FC236}">
                <a16:creationId xmlns:a16="http://schemas.microsoft.com/office/drawing/2014/main" id="{6EDB6998-1F8B-4C45-9FE2-146D4FD06585}"/>
              </a:ext>
            </a:extLst>
          </p:cNvPr>
          <p:cNvSpPr txBox="1"/>
          <p:nvPr/>
        </p:nvSpPr>
        <p:spPr>
          <a:xfrm>
            <a:off x="551329" y="1313003"/>
            <a:ext cx="7467600" cy="5155257"/>
          </a:xfrm>
          <a:prstGeom prst="rect">
            <a:avLst/>
          </a:prstGeom>
          <a:noFill/>
        </p:spPr>
        <p:txBody>
          <a:bodyPr wrap="square" rtlCol="0">
            <a:spAutoFit/>
          </a:bodyPr>
          <a:lstStyle/>
          <a:p>
            <a:pPr>
              <a:spcBef>
                <a:spcPts val="600"/>
              </a:spcBef>
              <a:spcAft>
                <a:spcPts val="0"/>
              </a:spcAft>
              <a:tabLst>
                <a:tab pos="228600" algn="l"/>
                <a:tab pos="514350" algn="l"/>
              </a:tabLst>
            </a:pPr>
            <a:r>
              <a:rPr lang="en-US" sz="2000" b="1" dirty="0">
                <a:solidFill>
                  <a:srgbClr val="002060"/>
                </a:solidFill>
                <a:latin typeface="+mn-lt"/>
                <a:cs typeface="Arial" panose="020B0604020202020204" pitchFamily="34" charset="0"/>
              </a:rPr>
              <a:t>3</a:t>
            </a:r>
            <a:r>
              <a:rPr lang="en-US" sz="2000" b="1" baseline="30000" dirty="0">
                <a:solidFill>
                  <a:srgbClr val="002060"/>
                </a:solidFill>
                <a:latin typeface="+mn-lt"/>
                <a:cs typeface="Arial" panose="020B0604020202020204" pitchFamily="34" charset="0"/>
              </a:rPr>
              <a:t>rd</a:t>
            </a:r>
            <a:r>
              <a:rPr lang="en-US" sz="2000" b="1" dirty="0">
                <a:solidFill>
                  <a:srgbClr val="002060"/>
                </a:solidFill>
                <a:latin typeface="+mn-lt"/>
                <a:cs typeface="Arial" panose="020B0604020202020204" pitchFamily="34" charset="0"/>
              </a:rPr>
              <a:t> Meeting Last Month Requests </a:t>
            </a:r>
          </a:p>
          <a:p>
            <a:pPr>
              <a:spcBef>
                <a:spcPts val="600"/>
              </a:spcBef>
              <a:spcAft>
                <a:spcPts val="0"/>
              </a:spcAft>
              <a:tabLst>
                <a:tab pos="228600" algn="l"/>
                <a:tab pos="514350" algn="l"/>
              </a:tabLst>
            </a:pPr>
            <a:r>
              <a:rPr lang="en-US" sz="2400" b="1" dirty="0">
                <a:solidFill>
                  <a:srgbClr val="002060"/>
                </a:solidFill>
                <a:latin typeface="+mn-lt"/>
                <a:cs typeface="Arial" panose="020B0604020202020204" pitchFamily="34" charset="0"/>
              </a:rPr>
              <a:t>| </a:t>
            </a:r>
            <a:r>
              <a:rPr lang="en-US" sz="2000" dirty="0">
                <a:solidFill>
                  <a:srgbClr val="002060"/>
                </a:solidFill>
                <a:latin typeface="+mn-lt"/>
              </a:rPr>
              <a:t>Resources developed from your feedback and requests</a:t>
            </a:r>
          </a:p>
          <a:p>
            <a:pPr marL="800100" lvl="1" indent="-342900">
              <a:spcBef>
                <a:spcPts val="600"/>
              </a:spcBef>
              <a:spcAft>
                <a:spcPts val="0"/>
              </a:spcAft>
              <a:buFont typeface="Wingdings" panose="05000000000000000000" pitchFamily="2" charset="2"/>
              <a:buChar char="ü"/>
              <a:tabLst>
                <a:tab pos="228600" algn="l"/>
                <a:tab pos="514350" algn="l"/>
              </a:tabLst>
            </a:pPr>
            <a:r>
              <a:rPr lang="en-US" dirty="0">
                <a:solidFill>
                  <a:srgbClr val="002060"/>
                </a:solidFill>
                <a:latin typeface="+mn-lt"/>
              </a:rPr>
              <a:t>Resource Hub – Recommendations</a:t>
            </a:r>
          </a:p>
          <a:p>
            <a:pPr marL="1257300" lvl="2" indent="-342900">
              <a:spcBef>
                <a:spcPts val="600"/>
              </a:spcBef>
              <a:spcAft>
                <a:spcPts val="0"/>
              </a:spcAft>
              <a:buFont typeface="Wingdings" panose="05000000000000000000" pitchFamily="2" charset="2"/>
              <a:buChar char="ü"/>
              <a:tabLst>
                <a:tab pos="228600" algn="l"/>
                <a:tab pos="514350" algn="l"/>
              </a:tabLst>
            </a:pPr>
            <a:r>
              <a:rPr lang="en-US" dirty="0">
                <a:solidFill>
                  <a:srgbClr val="002060"/>
                </a:solidFill>
                <a:latin typeface="+mn-lt"/>
              </a:rPr>
              <a:t>Simplify, one-stop-shop, top 3-5 bullets with PPT &amp; recordings</a:t>
            </a:r>
          </a:p>
          <a:p>
            <a:pPr lvl="1" fontAlgn="auto">
              <a:spcBef>
                <a:spcPts val="0"/>
              </a:spcBef>
              <a:spcAft>
                <a:spcPts val="0"/>
              </a:spcAft>
              <a:tabLst>
                <a:tab pos="1143000" algn="l"/>
                <a:tab pos="1366838" algn="l"/>
              </a:tabLst>
              <a:defRPr/>
            </a:pPr>
            <a:endParaRPr lang="en-US" dirty="0">
              <a:solidFill>
                <a:srgbClr val="002060"/>
              </a:solidFill>
              <a:latin typeface="Calibri" panose="020F0502020204030204" pitchFamily="34" charset="0"/>
              <a:cs typeface="Calibri" panose="020F0502020204030204" pitchFamily="34" charset="0"/>
            </a:endParaRPr>
          </a:p>
          <a:p>
            <a:pPr marL="800100" lvl="1"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Fill in training needs gaps not coved by utilities, distributors, &amp; manufacturers currently</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Product knowledge</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Integration and controls work</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MEP’s, intersection of space heating, cooling &amp; H20?</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Leads</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Support for “Entry Dealer” different than for “Existing, Growth, Better ROI Dealer”</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endParaRPr lang="en-US" dirty="0">
              <a:solidFill>
                <a:srgbClr val="002060"/>
              </a:solidFill>
              <a:latin typeface="+mn-lt"/>
              <a:cs typeface="Calibri" panose="020F0502020204030204" pitchFamily="34" charset="0"/>
            </a:endParaRPr>
          </a:p>
          <a:p>
            <a:pPr marL="800100" lvl="1"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GC Concept/Approach discussion in the marketplace to consider</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endParaRPr lang="en-US" dirty="0">
              <a:solidFill>
                <a:srgbClr val="002060"/>
              </a:solidFill>
              <a:latin typeface="+mn-lt"/>
              <a:cs typeface="Calibri" panose="020F0502020204030204" pitchFamily="34" charset="0"/>
            </a:endParaRPr>
          </a:p>
          <a:p>
            <a:pPr marL="1257300" lvl="2" indent="-342900" fontAlgn="auto">
              <a:spcBef>
                <a:spcPts val="0"/>
              </a:spcBef>
              <a:spcAft>
                <a:spcPts val="0"/>
              </a:spcAft>
              <a:buFont typeface="Wingdings" panose="05000000000000000000" pitchFamily="2" charset="2"/>
              <a:buChar char="ü"/>
              <a:tabLst>
                <a:tab pos="1143000" algn="l"/>
                <a:tab pos="1366838" algn="l"/>
              </a:tabLst>
              <a:defRPr/>
            </a:pPr>
            <a:endParaRPr lang="en-US" dirty="0">
              <a:solidFill>
                <a:srgbClr val="002060"/>
              </a:solidFill>
              <a:latin typeface="+mn-lt"/>
              <a:cs typeface="Calibri" panose="020F0502020204030204" pitchFamily="34" charset="0"/>
            </a:endParaRPr>
          </a:p>
        </p:txBody>
      </p:sp>
    </p:spTree>
    <p:extLst>
      <p:ext uri="{BB962C8B-B14F-4D97-AF65-F5344CB8AC3E}">
        <p14:creationId xmlns:p14="http://schemas.microsoft.com/office/powerpoint/2010/main" val="297447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707913" y="2601315"/>
            <a:ext cx="7709228" cy="834203"/>
          </a:xfrm>
          <a:prstGeom prst="rect">
            <a:avLst/>
          </a:prstGeom>
          <a:noFill/>
        </p:spPr>
        <p:txBody>
          <a:bodyPr wrap="square" rtlCol="0">
            <a:spAutoFit/>
          </a:bodyPr>
          <a:lstStyle/>
          <a:p>
            <a:pPr marL="342900" indent="-342900">
              <a:spcBef>
                <a:spcPts val="0"/>
              </a:spcBef>
              <a:spcAft>
                <a:spcPts val="0"/>
              </a:spcAft>
              <a:buFont typeface="Arial" panose="020B0604020202020204" pitchFamily="34" charset="0"/>
              <a:buChar char="•"/>
              <a:tabLst>
                <a:tab pos="228600" algn="l"/>
                <a:tab pos="514350" algn="l"/>
              </a:tabLst>
            </a:pPr>
            <a:endParaRPr lang="en-US" sz="2400" b="1" dirty="0">
              <a:solidFill>
                <a:srgbClr val="002064"/>
              </a:solidFill>
              <a:effectLst/>
              <a:latin typeface="Calibri" panose="020F0502020204030204" pitchFamily="34" charset="0"/>
              <a:ea typeface="Calibri" panose="020F0502020204030204" pitchFamily="34" charset="0"/>
            </a:endParaRPr>
          </a:p>
          <a:p>
            <a:pPr marL="1200150" lvl="2" indent="-285750">
              <a:lnSpc>
                <a:spcPct val="150000"/>
              </a:lnSpc>
              <a:buFont typeface="Arial" panose="020B0604020202020204" pitchFamily="34" charset="0"/>
              <a:buChar char="•"/>
            </a:pPr>
            <a:endParaRPr lang="en-US" dirty="0">
              <a:solidFill>
                <a:schemeClr val="accent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551329" y="1148379"/>
            <a:ext cx="7162800" cy="152400"/>
          </a:xfrm>
          <a:prstGeom prst="rect">
            <a:avLst/>
          </a:prstGeom>
        </p:spPr>
      </p:pic>
      <p:sp>
        <p:nvSpPr>
          <p:cNvPr id="4" name="TextBox 3">
            <a:extLst>
              <a:ext uri="{FF2B5EF4-FFF2-40B4-BE49-F238E27FC236}">
                <a16:creationId xmlns:a16="http://schemas.microsoft.com/office/drawing/2014/main" id="{D301FBB7-7704-4E72-8027-DA09EF7D44A1}"/>
              </a:ext>
            </a:extLst>
          </p:cNvPr>
          <p:cNvSpPr txBox="1"/>
          <p:nvPr/>
        </p:nvSpPr>
        <p:spPr>
          <a:xfrm>
            <a:off x="762000" y="578219"/>
            <a:ext cx="7010400" cy="584775"/>
          </a:xfrm>
          <a:prstGeom prst="rect">
            <a:avLst/>
          </a:prstGeom>
          <a:noFill/>
        </p:spPr>
        <p:txBody>
          <a:bodyPr wrap="square">
            <a:spAutoFit/>
          </a:bodyPr>
          <a:lstStyle/>
          <a:p>
            <a:pPr>
              <a:spcBef>
                <a:spcPts val="800"/>
              </a:spcBef>
            </a:pPr>
            <a:r>
              <a:rPr lang="en-US" sz="3200" b="1" dirty="0">
                <a:solidFill>
                  <a:srgbClr val="002060"/>
                </a:solidFill>
                <a:latin typeface="+mn-lt"/>
                <a:cs typeface="Arial" panose="020B0604020202020204" pitchFamily="34" charset="0"/>
              </a:rPr>
              <a:t>Contractors / Dealers</a:t>
            </a:r>
          </a:p>
        </p:txBody>
      </p:sp>
      <p:sp>
        <p:nvSpPr>
          <p:cNvPr id="6" name="Footer Placeholder 2">
            <a:extLst>
              <a:ext uri="{FF2B5EF4-FFF2-40B4-BE49-F238E27FC236}">
                <a16:creationId xmlns:a16="http://schemas.microsoft.com/office/drawing/2014/main" id="{80B1C3D4-28BC-2343-BFA8-D1A066EB8265}"/>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11</a:t>
            </a:fld>
            <a:r>
              <a:rPr lang="en-US" dirty="0"/>
              <a:t>  |   HVAC/HP ACTION GROUP</a:t>
            </a:r>
          </a:p>
        </p:txBody>
      </p:sp>
      <p:sp>
        <p:nvSpPr>
          <p:cNvPr id="10" name="Date Placeholder 3">
            <a:extLst>
              <a:ext uri="{FF2B5EF4-FFF2-40B4-BE49-F238E27FC236}">
                <a16:creationId xmlns:a16="http://schemas.microsoft.com/office/drawing/2014/main" id="{80570E9D-10B1-B743-8CE7-DCD17F0D8F99}"/>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
        <p:nvSpPr>
          <p:cNvPr id="8" name="TextBox 7">
            <a:extLst>
              <a:ext uri="{FF2B5EF4-FFF2-40B4-BE49-F238E27FC236}">
                <a16:creationId xmlns:a16="http://schemas.microsoft.com/office/drawing/2014/main" id="{6EDB6998-1F8B-4C45-9FE2-146D4FD06585}"/>
              </a:ext>
            </a:extLst>
          </p:cNvPr>
          <p:cNvSpPr txBox="1"/>
          <p:nvPr/>
        </p:nvSpPr>
        <p:spPr>
          <a:xfrm>
            <a:off x="551329" y="1313003"/>
            <a:ext cx="7467600" cy="5524589"/>
          </a:xfrm>
          <a:prstGeom prst="rect">
            <a:avLst/>
          </a:prstGeom>
          <a:noFill/>
        </p:spPr>
        <p:txBody>
          <a:bodyPr wrap="square" rtlCol="0">
            <a:spAutoFit/>
          </a:bodyPr>
          <a:lstStyle/>
          <a:p>
            <a:pPr>
              <a:spcBef>
                <a:spcPts val="600"/>
              </a:spcBef>
              <a:spcAft>
                <a:spcPts val="0"/>
              </a:spcAft>
              <a:tabLst>
                <a:tab pos="228600" algn="l"/>
                <a:tab pos="514350" algn="l"/>
              </a:tabLst>
            </a:pPr>
            <a:r>
              <a:rPr lang="en-US" sz="2000" b="1" dirty="0">
                <a:solidFill>
                  <a:srgbClr val="002060"/>
                </a:solidFill>
                <a:latin typeface="+mn-lt"/>
                <a:cs typeface="Arial" panose="020B0604020202020204" pitchFamily="34" charset="0"/>
              </a:rPr>
              <a:t>2022 Prior Requests To-Date</a:t>
            </a:r>
          </a:p>
          <a:p>
            <a:pPr>
              <a:spcBef>
                <a:spcPts val="600"/>
              </a:spcBef>
              <a:spcAft>
                <a:spcPts val="0"/>
              </a:spcAft>
              <a:tabLst>
                <a:tab pos="228600" algn="l"/>
                <a:tab pos="514350" algn="l"/>
              </a:tabLst>
            </a:pPr>
            <a:r>
              <a:rPr lang="en-US" sz="2000" b="1" dirty="0">
                <a:solidFill>
                  <a:srgbClr val="002060"/>
                </a:solidFill>
                <a:latin typeface="+mn-lt"/>
                <a:cs typeface="Arial" panose="020B0604020202020204" pitchFamily="34" charset="0"/>
              </a:rPr>
              <a:t>| </a:t>
            </a:r>
            <a:r>
              <a:rPr lang="en-US" dirty="0">
                <a:solidFill>
                  <a:srgbClr val="002060"/>
                </a:solidFill>
                <a:latin typeface="+mn-lt"/>
              </a:rPr>
              <a:t>Resources developed from your feedback and requests</a:t>
            </a:r>
          </a:p>
          <a:p>
            <a:pPr marL="800100" lvl="1" indent="-342900">
              <a:spcBef>
                <a:spcPts val="600"/>
              </a:spcBef>
              <a:spcAft>
                <a:spcPts val="0"/>
              </a:spcAft>
              <a:buFont typeface="Wingdings" panose="05000000000000000000" pitchFamily="2" charset="2"/>
              <a:buChar char="ü"/>
              <a:tabLst>
                <a:tab pos="228600" algn="l"/>
                <a:tab pos="514350" algn="l"/>
              </a:tabLst>
            </a:pPr>
            <a:r>
              <a:rPr lang="en-US" dirty="0">
                <a:solidFill>
                  <a:srgbClr val="002060"/>
                </a:solidFill>
                <a:effectLst/>
                <a:latin typeface="+mn-lt"/>
                <a:ea typeface="Calibri" panose="020F0502020204030204" pitchFamily="34" charset="0"/>
              </a:rPr>
              <a:t>1</a:t>
            </a:r>
            <a:r>
              <a:rPr lang="en-US" baseline="30000" dirty="0">
                <a:solidFill>
                  <a:srgbClr val="002060"/>
                </a:solidFill>
                <a:effectLst/>
                <a:latin typeface="+mn-lt"/>
                <a:ea typeface="Calibri" panose="020F0502020204030204" pitchFamily="34" charset="0"/>
              </a:rPr>
              <a:t>st</a:t>
            </a:r>
            <a:r>
              <a:rPr lang="en-US" dirty="0">
                <a:solidFill>
                  <a:srgbClr val="002060"/>
                </a:solidFill>
                <a:effectLst/>
                <a:latin typeface="+mn-lt"/>
                <a:ea typeface="Calibri" panose="020F0502020204030204" pitchFamily="34" charset="0"/>
              </a:rPr>
              <a:t> Project:  Sales Tool </a:t>
            </a:r>
          </a:p>
          <a:p>
            <a:pPr lvl="2">
              <a:spcBef>
                <a:spcPts val="600"/>
              </a:spcBef>
              <a:spcAft>
                <a:spcPts val="0"/>
              </a:spcAft>
              <a:tabLst>
                <a:tab pos="228600" algn="l"/>
                <a:tab pos="514350" algn="l"/>
              </a:tabLst>
            </a:pPr>
            <a:r>
              <a:rPr lang="en-US" dirty="0">
                <a:solidFill>
                  <a:srgbClr val="002060"/>
                </a:solidFill>
                <a:effectLst/>
                <a:latin typeface="+mn-lt"/>
                <a:ea typeface="Calibri" panose="020F0502020204030204" pitchFamily="34" charset="0"/>
              </a:rPr>
              <a:t> Topic |“</a:t>
            </a:r>
            <a:r>
              <a:rPr lang="en-US" i="1" dirty="0">
                <a:solidFill>
                  <a:srgbClr val="002060"/>
                </a:solidFill>
                <a:effectLst/>
                <a:latin typeface="+mn-lt"/>
                <a:ea typeface="Calibri" panose="020F0502020204030204" pitchFamily="34" charset="0"/>
              </a:rPr>
              <a:t>Energy Trends are Real &amp; Here Now”… </a:t>
            </a:r>
          </a:p>
          <a:p>
            <a:pPr lvl="2">
              <a:spcBef>
                <a:spcPts val="600"/>
              </a:spcBef>
              <a:spcAft>
                <a:spcPts val="0"/>
              </a:spcAft>
              <a:tabLst>
                <a:tab pos="228600" algn="l"/>
                <a:tab pos="514350" algn="l"/>
              </a:tabLst>
            </a:pPr>
            <a:r>
              <a:rPr lang="en-US" i="1" dirty="0">
                <a:solidFill>
                  <a:srgbClr val="002060"/>
                </a:solidFill>
                <a:effectLst/>
                <a:latin typeface="+mn-lt"/>
                <a:ea typeface="Calibri" panose="020F0502020204030204" pitchFamily="34" charset="0"/>
              </a:rPr>
              <a:t> Goal  </a:t>
            </a:r>
            <a:r>
              <a:rPr lang="en-US" dirty="0">
                <a:solidFill>
                  <a:srgbClr val="002060"/>
                </a:solidFill>
                <a:effectLst/>
                <a:latin typeface="+mn-lt"/>
                <a:ea typeface="Calibri" panose="020F0502020204030204" pitchFamily="34" charset="0"/>
              </a:rPr>
              <a:t>|</a:t>
            </a:r>
            <a:r>
              <a:rPr lang="en-US" i="1" dirty="0">
                <a:solidFill>
                  <a:srgbClr val="002060"/>
                </a:solidFill>
                <a:effectLst/>
                <a:latin typeface="+mn-lt"/>
                <a:ea typeface="Calibri" panose="020F0502020204030204" pitchFamily="34" charset="0"/>
              </a:rPr>
              <a:t> </a:t>
            </a:r>
            <a:r>
              <a:rPr lang="en-US" dirty="0">
                <a:solidFill>
                  <a:srgbClr val="002060"/>
                </a:solidFill>
                <a:effectLst/>
                <a:latin typeface="+mn-lt"/>
                <a:ea typeface="Calibri" panose="020F0502020204030204" pitchFamily="34" charset="0"/>
              </a:rPr>
              <a:t>Creates “S</a:t>
            </a:r>
            <a:r>
              <a:rPr lang="en-US" i="1" dirty="0">
                <a:solidFill>
                  <a:srgbClr val="002060"/>
                </a:solidFill>
                <a:effectLst/>
                <a:latin typeface="+mn-lt"/>
                <a:ea typeface="Calibri" panose="020F0502020204030204" pitchFamily="34" charset="0"/>
              </a:rPr>
              <a:t>ales tipping point” into a </a:t>
            </a:r>
            <a:r>
              <a:rPr lang="en-US" i="1" dirty="0">
                <a:solidFill>
                  <a:srgbClr val="002060"/>
                </a:solidFill>
                <a:latin typeface="+mn-lt"/>
                <a:ea typeface="Calibri" panose="020F0502020204030204" pitchFamily="34" charset="0"/>
              </a:rPr>
              <a:t>HP </a:t>
            </a:r>
            <a:r>
              <a:rPr lang="en-US" i="1" dirty="0">
                <a:solidFill>
                  <a:srgbClr val="002060"/>
                </a:solidFill>
                <a:effectLst/>
                <a:latin typeface="+mn-lt"/>
                <a:ea typeface="Calibri" panose="020F0502020204030204" pitchFamily="34" charset="0"/>
              </a:rPr>
              <a:t>sales discussion  </a:t>
            </a:r>
          </a:p>
          <a:p>
            <a:pPr lvl="2">
              <a:spcBef>
                <a:spcPts val="600"/>
              </a:spcBef>
              <a:spcAft>
                <a:spcPts val="0"/>
              </a:spcAft>
              <a:tabLst>
                <a:tab pos="228600" algn="l"/>
                <a:tab pos="514350" algn="l"/>
              </a:tabLst>
            </a:pPr>
            <a:r>
              <a:rPr lang="en-US" b="1" i="1" dirty="0">
                <a:solidFill>
                  <a:srgbClr val="002060"/>
                </a:solidFill>
                <a:latin typeface="+mn-lt"/>
                <a:ea typeface="Calibri" panose="020F0502020204030204" pitchFamily="34" charset="0"/>
              </a:rPr>
              <a:t>           </a:t>
            </a:r>
            <a:r>
              <a:rPr lang="en-US" b="1" dirty="0">
                <a:solidFill>
                  <a:srgbClr val="002060"/>
                </a:solidFill>
                <a:effectLst/>
                <a:latin typeface="+mn-lt"/>
                <a:ea typeface="Calibri" panose="020F0502020204030204" pitchFamily="34" charset="0"/>
              </a:rPr>
              <a:t>|</a:t>
            </a:r>
            <a:r>
              <a:rPr lang="en-US" b="1" i="1" dirty="0">
                <a:solidFill>
                  <a:srgbClr val="002060"/>
                </a:solidFill>
                <a:latin typeface="+mn-lt"/>
                <a:ea typeface="Calibri" panose="020F0502020204030204" pitchFamily="34" charset="0"/>
              </a:rPr>
              <a:t> </a:t>
            </a:r>
            <a:r>
              <a:rPr lang="en-US" i="1" dirty="0">
                <a:solidFill>
                  <a:srgbClr val="002060"/>
                </a:solidFill>
                <a:latin typeface="+mn-lt"/>
                <a:ea typeface="Calibri" panose="020F0502020204030204" pitchFamily="34" charset="0"/>
              </a:rPr>
              <a:t>1 for consumer &amp; 1 for contractor sales team/management</a:t>
            </a:r>
          </a:p>
          <a:p>
            <a:pPr marL="800100" lvl="1" indent="-342900" fontAlgn="auto">
              <a:spcBef>
                <a:spcPts val="0"/>
              </a:spcBef>
              <a:spcAft>
                <a:spcPts val="0"/>
              </a:spcAft>
              <a:buFont typeface="Wingdings" panose="05000000000000000000" pitchFamily="2" charset="2"/>
              <a:buChar char="ü"/>
              <a:tabLst>
                <a:tab pos="1143000" algn="l"/>
                <a:tab pos="1366838" algn="l"/>
              </a:tabLst>
              <a:defRPr/>
            </a:pPr>
            <a:endParaRPr lang="en-US" dirty="0">
              <a:solidFill>
                <a:srgbClr val="002060"/>
              </a:solidFill>
              <a:latin typeface="+mn-lt"/>
              <a:cs typeface="Calibri" panose="020F0502020204030204" pitchFamily="34" charset="0"/>
            </a:endParaRPr>
          </a:p>
          <a:p>
            <a:pPr marL="800100" lvl="1"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Influence utility HP rebate programs in 2022</a:t>
            </a:r>
          </a:p>
          <a:p>
            <a:pPr marL="800100" lvl="1" indent="-342900" fontAlgn="auto">
              <a:spcBef>
                <a:spcPts val="0"/>
              </a:spcBef>
              <a:spcAft>
                <a:spcPts val="0"/>
              </a:spcAft>
              <a:buFont typeface="Wingdings" panose="05000000000000000000" pitchFamily="2" charset="2"/>
              <a:buChar char="ü"/>
              <a:tabLst>
                <a:tab pos="1143000" algn="l"/>
                <a:tab pos="1366838" algn="l"/>
              </a:tabLst>
              <a:defRPr/>
            </a:pPr>
            <a:endParaRPr lang="en-US"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fontAlgn="auto">
              <a:spcBef>
                <a:spcPts val="0"/>
              </a:spcBef>
              <a:spcAft>
                <a:spcPts val="0"/>
              </a:spcAft>
              <a:buFont typeface="Wingdings" panose="05000000000000000000" pitchFamily="2" charset="2"/>
              <a:buChar char="ü"/>
              <a:tabLst>
                <a:tab pos="1143000" algn="l"/>
                <a:tab pos="1366838" algn="l"/>
              </a:tabLst>
              <a:defRPr/>
            </a:pPr>
            <a:r>
              <a:rPr lang="en-US"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Find </a:t>
            </a: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skilled labor for Action Group members’ companies </a:t>
            </a:r>
          </a:p>
          <a:p>
            <a:pPr marL="800100" lvl="1" indent="-342900" fontAlgn="auto">
              <a:spcBef>
                <a:spcPts val="0"/>
              </a:spcBef>
              <a:spcAft>
                <a:spcPts val="0"/>
              </a:spcAft>
              <a:buFont typeface="Wingdings" panose="05000000000000000000" pitchFamily="2" charset="2"/>
              <a:buChar char="ü"/>
              <a:tabLst>
                <a:tab pos="1143000" algn="l"/>
                <a:tab pos="1366838" algn="l"/>
              </a:tabLst>
              <a:defRPr/>
            </a:pPr>
            <a:endParaRPr lang="en-US" dirty="0">
              <a:solidFill>
                <a:srgbClr val="002060"/>
              </a:solidFill>
              <a:latin typeface="Calibri" panose="020F0502020204030204" pitchFamily="34" charset="0"/>
              <a:cs typeface="Calibri" panose="020F0502020204030204" pitchFamily="34" charset="0"/>
            </a:endParaRPr>
          </a:p>
          <a:p>
            <a:pPr marL="800100" lvl="1"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Fill in training needs gaps not coved by utilities, distributors, &amp; manufacturers currently</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How to do low-cost Leads Gen when limited consumer awareness.  When switch?</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Website turn-key referral support </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How to build your company’s valuation for acquisition by 2030</a:t>
            </a:r>
          </a:p>
          <a:p>
            <a:pPr marL="1257300" lvl="2" indent="-342900" fontAlgn="auto">
              <a:spcBef>
                <a:spcPts val="0"/>
              </a:spcBef>
              <a:spcAft>
                <a:spcPts val="0"/>
              </a:spcAft>
              <a:buFont typeface="Wingdings" panose="05000000000000000000" pitchFamily="2" charset="2"/>
              <a:buChar char="ü"/>
              <a:tabLst>
                <a:tab pos="1143000" algn="l"/>
                <a:tab pos="1366838" algn="l"/>
              </a:tabLst>
              <a:defRPr/>
            </a:pPr>
            <a:r>
              <a:rPr lang="en-US" dirty="0">
                <a:solidFill>
                  <a:srgbClr val="002060"/>
                </a:solidFill>
                <a:latin typeface="+mn-lt"/>
                <a:cs typeface="Calibri" panose="020F0502020204030204" pitchFamily="34" charset="0"/>
              </a:rPr>
              <a:t>Getting the younger generation into your business</a:t>
            </a:r>
          </a:p>
        </p:txBody>
      </p:sp>
    </p:spTree>
    <p:extLst>
      <p:ext uri="{BB962C8B-B14F-4D97-AF65-F5344CB8AC3E}">
        <p14:creationId xmlns:p14="http://schemas.microsoft.com/office/powerpoint/2010/main" val="293003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5F3742-6316-EF4F-9293-07D31B1CA844}"/>
              </a:ext>
            </a:extLst>
          </p:cNvPr>
          <p:cNvSpPr txBox="1"/>
          <p:nvPr/>
        </p:nvSpPr>
        <p:spPr>
          <a:xfrm>
            <a:off x="1447800" y="1524000"/>
            <a:ext cx="6705600" cy="1328569"/>
          </a:xfrm>
          <a:prstGeom prst="rect">
            <a:avLst/>
          </a:prstGeom>
          <a:noFill/>
        </p:spPr>
        <p:txBody>
          <a:bodyPr wrap="square">
            <a:spAutoFit/>
          </a:bodyPr>
          <a:lstStyle/>
          <a:p>
            <a:pPr marL="0" marR="0" algn="ctr">
              <a:spcBef>
                <a:spcPts val="1000"/>
              </a:spcBef>
              <a:spcAft>
                <a:spcPts val="0"/>
              </a:spcAft>
            </a:pPr>
            <a:endParaRPr lang="en-US" sz="3600" b="1" dirty="0">
              <a:solidFill>
                <a:srgbClr val="002060"/>
              </a:solidFill>
              <a:latin typeface="+mj-lt"/>
              <a:ea typeface="Times New Roman" panose="02020603050405020304" pitchFamily="18" charset="0"/>
            </a:endParaRPr>
          </a:p>
          <a:p>
            <a:pPr marL="0" marR="0" algn="ctr">
              <a:spcBef>
                <a:spcPts val="1000"/>
              </a:spcBef>
              <a:spcAft>
                <a:spcPts val="0"/>
              </a:spcAft>
            </a:pPr>
            <a:r>
              <a:rPr lang="en-US" sz="3600" b="1" dirty="0">
                <a:solidFill>
                  <a:srgbClr val="002060"/>
                </a:solidFill>
                <a:effectLst/>
                <a:latin typeface="+mj-lt"/>
                <a:ea typeface="Times New Roman" panose="02020603050405020304" pitchFamily="18" charset="0"/>
              </a:rPr>
              <a:t>Thank You!</a:t>
            </a:r>
            <a:endParaRPr lang="en-US" sz="3000" b="1" dirty="0">
              <a:solidFill>
                <a:srgbClr val="002060"/>
              </a:solidFill>
              <a:effectLst/>
              <a:latin typeface="+mj-lt"/>
              <a:ea typeface="Times New Roman" panose="02020603050405020304" pitchFamily="18" charset="0"/>
            </a:endParaRPr>
          </a:p>
        </p:txBody>
      </p:sp>
      <p:sp>
        <p:nvSpPr>
          <p:cNvPr id="4" name="Footer Placeholder 2">
            <a:extLst>
              <a:ext uri="{FF2B5EF4-FFF2-40B4-BE49-F238E27FC236}">
                <a16:creationId xmlns:a16="http://schemas.microsoft.com/office/drawing/2014/main" id="{59D54D05-151F-A54F-B38D-98B7BD27D77F}"/>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12</a:t>
            </a:fld>
            <a:r>
              <a:rPr lang="en-US" dirty="0"/>
              <a:t>  |   HVAC/HP ACTION GROUP</a:t>
            </a:r>
          </a:p>
        </p:txBody>
      </p:sp>
      <p:sp>
        <p:nvSpPr>
          <p:cNvPr id="5" name="Date Placeholder 3">
            <a:extLst>
              <a:ext uri="{FF2B5EF4-FFF2-40B4-BE49-F238E27FC236}">
                <a16:creationId xmlns:a16="http://schemas.microsoft.com/office/drawing/2014/main" id="{0EE4F0D1-B7F6-A24C-BC63-F07DC60CDEA8}"/>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Tree>
    <p:extLst>
      <p:ext uri="{BB962C8B-B14F-4D97-AF65-F5344CB8AC3E}">
        <p14:creationId xmlns:p14="http://schemas.microsoft.com/office/powerpoint/2010/main" val="161078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E35B93-74CA-4FD8-BE59-23D455EDA38B}"/>
              </a:ext>
            </a:extLst>
          </p:cNvPr>
          <p:cNvSpPr txBox="1"/>
          <p:nvPr/>
        </p:nvSpPr>
        <p:spPr>
          <a:xfrm>
            <a:off x="1524000" y="304800"/>
            <a:ext cx="6858000" cy="5221942"/>
          </a:xfrm>
          <a:prstGeom prst="rect">
            <a:avLst/>
          </a:prstGeom>
          <a:noFill/>
        </p:spPr>
        <p:txBody>
          <a:bodyPr wrap="square">
            <a:spAutoFit/>
          </a:bodyPr>
          <a:lstStyle/>
          <a:p>
            <a:pPr marR="228600" algn="ctr">
              <a:spcBef>
                <a:spcPts val="0"/>
              </a:spcBef>
              <a:spcAft>
                <a:spcPts val="400"/>
              </a:spcAft>
            </a:pPr>
            <a:r>
              <a:rPr lang="en-US" sz="2200" b="1" dirty="0">
                <a:solidFill>
                  <a:schemeClr val="tx1">
                    <a:lumMod val="50000"/>
                    <a:lumOff val="50000"/>
                  </a:schemeClr>
                </a:solidFill>
                <a:effectLst/>
                <a:latin typeface="+mj-lt"/>
                <a:ea typeface="Calibri" panose="020F0502020204030204" pitchFamily="34" charset="0"/>
              </a:rPr>
              <a:t>AGENDA</a:t>
            </a:r>
            <a:r>
              <a:rPr lang="en-US" sz="1400" b="1" dirty="0">
                <a:solidFill>
                  <a:schemeClr val="tx1">
                    <a:lumMod val="50000"/>
                    <a:lumOff val="50000"/>
                  </a:schemeClr>
                </a:solidFill>
                <a:effectLst/>
                <a:latin typeface="+mj-lt"/>
                <a:ea typeface="Calibri" panose="020F0502020204030204" pitchFamily="34" charset="0"/>
              </a:rPr>
              <a:t> </a:t>
            </a:r>
            <a:endParaRPr lang="en-US" sz="1400" dirty="0">
              <a:solidFill>
                <a:schemeClr val="tx1">
                  <a:lumMod val="50000"/>
                  <a:lumOff val="50000"/>
                </a:schemeClr>
              </a:solidFill>
              <a:effectLst/>
              <a:latin typeface="+mj-lt"/>
              <a:ea typeface="Times New Roman" panose="02020603050405020304" pitchFamily="18" charset="0"/>
            </a:endParaRPr>
          </a:p>
          <a:p>
            <a:pPr marR="0">
              <a:spcBef>
                <a:spcPts val="0"/>
              </a:spcBef>
              <a:spcAft>
                <a:spcPts val="0"/>
              </a:spcAft>
            </a:pPr>
            <a:r>
              <a:rPr lang="en-US" sz="1400" b="1" dirty="0">
                <a:solidFill>
                  <a:srgbClr val="002060"/>
                </a:solidFill>
                <a:effectLst/>
                <a:latin typeface="+mj-lt"/>
                <a:ea typeface="Calibri" panose="020F0502020204030204" pitchFamily="34" charset="0"/>
              </a:rPr>
              <a:t>| Welcome | </a:t>
            </a:r>
            <a:r>
              <a:rPr lang="en-US" sz="1400" dirty="0">
                <a:solidFill>
                  <a:srgbClr val="002060"/>
                </a:solidFill>
                <a:effectLst/>
                <a:latin typeface="+mj-lt"/>
                <a:ea typeface="Calibri" panose="020F0502020204030204" pitchFamily="34" charset="0"/>
              </a:rPr>
              <a:t>Patricia Rothwell, Executive Director, EEBC </a:t>
            </a:r>
            <a:endParaRPr lang="en-US" sz="1400" dirty="0">
              <a:solidFill>
                <a:srgbClr val="002060"/>
              </a:solidFill>
              <a:effectLst/>
              <a:latin typeface="+mj-lt"/>
              <a:ea typeface="Times New Roman" panose="02020603050405020304" pitchFamily="18" charset="0"/>
            </a:endParaRPr>
          </a:p>
          <a:p>
            <a:pPr marR="0">
              <a:spcBef>
                <a:spcPts val="0"/>
              </a:spcBef>
              <a:spcAft>
                <a:spcPts val="0"/>
              </a:spcAft>
            </a:pPr>
            <a:r>
              <a:rPr lang="en-US" sz="1400" b="1" dirty="0">
                <a:solidFill>
                  <a:srgbClr val="002060"/>
                </a:solidFill>
                <a:effectLst/>
                <a:latin typeface="+mj-lt"/>
                <a:ea typeface="Calibri" panose="020F0502020204030204" pitchFamily="34" charset="0"/>
              </a:rPr>
              <a:t>| Anti-Trust Review </a:t>
            </a:r>
            <a:endParaRPr lang="en-US" sz="1400" dirty="0">
              <a:solidFill>
                <a:srgbClr val="002060"/>
              </a:solidFill>
              <a:effectLst/>
              <a:latin typeface="+mj-lt"/>
              <a:ea typeface="Times New Roman" panose="02020603050405020304" pitchFamily="18" charset="0"/>
            </a:endParaRPr>
          </a:p>
          <a:p>
            <a:pPr marR="0">
              <a:spcBef>
                <a:spcPts val="0"/>
              </a:spcBef>
              <a:spcAft>
                <a:spcPts val="0"/>
              </a:spcAft>
            </a:pPr>
            <a:r>
              <a:rPr lang="en-US" sz="1400" b="1" dirty="0">
                <a:solidFill>
                  <a:srgbClr val="002060"/>
                </a:solidFill>
                <a:effectLst/>
                <a:latin typeface="+mj-lt"/>
                <a:ea typeface="Calibri" panose="020F0502020204030204" pitchFamily="34" charset="0"/>
              </a:rPr>
              <a:t>| Introductions |</a:t>
            </a:r>
            <a:r>
              <a:rPr lang="en-US" sz="1400" dirty="0">
                <a:solidFill>
                  <a:srgbClr val="002060"/>
                </a:solidFill>
                <a:effectLst/>
                <a:latin typeface="+mj-lt"/>
                <a:ea typeface="Calibri" panose="020F0502020204030204" pitchFamily="34" charset="0"/>
              </a:rPr>
              <a:t> 2 HPAG Action Groups</a:t>
            </a:r>
          </a:p>
          <a:p>
            <a:pPr marR="0">
              <a:spcBef>
                <a:spcPts val="0"/>
              </a:spcBef>
              <a:spcAft>
                <a:spcPts val="0"/>
              </a:spcAft>
            </a:pPr>
            <a:r>
              <a:rPr lang="en-US" sz="1400" dirty="0">
                <a:solidFill>
                  <a:srgbClr val="002060"/>
                </a:solidFill>
                <a:latin typeface="+mj-lt"/>
                <a:ea typeface="Calibri" panose="020F0502020204030204" pitchFamily="34" charset="0"/>
              </a:rPr>
              <a:t>            | </a:t>
            </a:r>
            <a:r>
              <a:rPr lang="en-US" sz="1400" dirty="0">
                <a:solidFill>
                  <a:srgbClr val="002060"/>
                </a:solidFill>
                <a:effectLst/>
                <a:latin typeface="+mj-lt"/>
                <a:ea typeface="Calibri" panose="020F0502020204030204" pitchFamily="34" charset="0"/>
              </a:rPr>
              <a:t>Manufacturers, Distributors, Industry </a:t>
            </a:r>
            <a:r>
              <a:rPr lang="en-US" sz="1400" dirty="0">
                <a:solidFill>
                  <a:srgbClr val="002060"/>
                </a:solidFill>
                <a:latin typeface="+mj-lt"/>
                <a:ea typeface="Calibri" panose="020F0502020204030204" pitchFamily="34" charset="0"/>
              </a:rPr>
              <a:t>Stakeholders</a:t>
            </a:r>
          </a:p>
          <a:p>
            <a:pPr>
              <a:spcBef>
                <a:spcPts val="0"/>
              </a:spcBef>
              <a:spcAft>
                <a:spcPts val="0"/>
              </a:spcAft>
            </a:pPr>
            <a:r>
              <a:rPr lang="en-US" sz="1400" dirty="0">
                <a:solidFill>
                  <a:srgbClr val="002060"/>
                </a:solidFill>
                <a:effectLst/>
                <a:latin typeface="+mj-lt"/>
                <a:ea typeface="Calibri" panose="020F0502020204030204" pitchFamily="34" charset="0"/>
              </a:rPr>
              <a:t>	 Chair Shawn LeMons, Mitsubishi | Co-chair Pete Perret, GA Larson</a:t>
            </a:r>
          </a:p>
          <a:p>
            <a:pPr>
              <a:spcBef>
                <a:spcPts val="0"/>
              </a:spcBef>
              <a:spcAft>
                <a:spcPts val="0"/>
              </a:spcAft>
            </a:pPr>
            <a:r>
              <a:rPr lang="en-US" sz="1400" dirty="0">
                <a:solidFill>
                  <a:srgbClr val="002060"/>
                </a:solidFill>
                <a:latin typeface="+mj-lt"/>
                <a:ea typeface="Calibri" panose="020F0502020204030204" pitchFamily="34" charset="0"/>
              </a:rPr>
              <a:t>           </a:t>
            </a:r>
            <a:r>
              <a:rPr lang="en-US" sz="1400" dirty="0">
                <a:solidFill>
                  <a:srgbClr val="002060"/>
                </a:solidFill>
                <a:effectLst/>
                <a:latin typeface="+mj-lt"/>
                <a:ea typeface="Calibri" panose="020F0502020204030204" pitchFamily="34" charset="0"/>
              </a:rPr>
              <a:t> </a:t>
            </a:r>
            <a:r>
              <a:rPr lang="en-US" sz="1400" dirty="0">
                <a:solidFill>
                  <a:srgbClr val="002060"/>
                </a:solidFill>
                <a:latin typeface="+mj-lt"/>
                <a:ea typeface="Times New Roman" panose="02020603050405020304" pitchFamily="18" charset="0"/>
              </a:rPr>
              <a:t>| Contractor / Dealers | Nominations</a:t>
            </a:r>
            <a:endParaRPr lang="en-US" sz="1400" dirty="0">
              <a:solidFill>
                <a:srgbClr val="002060"/>
              </a:solidFill>
              <a:effectLst/>
              <a:latin typeface="+mj-lt"/>
              <a:ea typeface="Times New Roman" panose="02020603050405020304" pitchFamily="18" charset="0"/>
            </a:endParaRPr>
          </a:p>
          <a:p>
            <a:pPr marR="0">
              <a:spcBef>
                <a:spcPts val="0"/>
              </a:spcBef>
              <a:spcAft>
                <a:spcPts val="0"/>
              </a:spcAft>
            </a:pPr>
            <a:r>
              <a:rPr lang="en-US" sz="1400" b="1" dirty="0">
                <a:solidFill>
                  <a:srgbClr val="002060"/>
                </a:solidFill>
                <a:effectLst/>
                <a:latin typeface="+mj-lt"/>
                <a:ea typeface="Times New Roman" panose="02020603050405020304" pitchFamily="18" charset="0"/>
              </a:rPr>
              <a:t> </a:t>
            </a:r>
          </a:p>
          <a:p>
            <a:pPr>
              <a:spcBef>
                <a:spcPts val="0"/>
              </a:spcBef>
              <a:spcAft>
                <a:spcPts val="0"/>
              </a:spcAft>
            </a:pPr>
            <a:r>
              <a:rPr lang="en-US" sz="1400" b="1" dirty="0">
                <a:solidFill>
                  <a:srgbClr val="002060"/>
                </a:solidFill>
                <a:effectLst/>
                <a:latin typeface="+mj-lt"/>
                <a:ea typeface="Times New Roman" panose="02020603050405020304" pitchFamily="18" charset="0"/>
              </a:rPr>
              <a:t>| </a:t>
            </a:r>
            <a:r>
              <a:rPr lang="en-US" sz="1400" b="1" dirty="0">
                <a:solidFill>
                  <a:srgbClr val="002060"/>
                </a:solidFill>
                <a:latin typeface="+mj-lt"/>
                <a:ea typeface="Times New Roman" panose="02020603050405020304" pitchFamily="18" charset="0"/>
              </a:rPr>
              <a:t>OUTCOMES FOR </a:t>
            </a:r>
            <a:r>
              <a:rPr lang="en-US" sz="1400" b="1" dirty="0">
                <a:solidFill>
                  <a:srgbClr val="002060"/>
                </a:solidFill>
                <a:effectLst/>
                <a:latin typeface="+mj-lt"/>
                <a:ea typeface="Times New Roman" panose="02020603050405020304" pitchFamily="18" charset="0"/>
              </a:rPr>
              <a:t>TODAY </a:t>
            </a:r>
          </a:p>
          <a:p>
            <a:pPr lvl="1">
              <a:spcBef>
                <a:spcPts val="0"/>
              </a:spcBef>
              <a:spcAft>
                <a:spcPts val="0"/>
              </a:spcAft>
            </a:pPr>
            <a:r>
              <a:rPr lang="en-US" sz="1400" dirty="0">
                <a:solidFill>
                  <a:srgbClr val="002060"/>
                </a:solidFill>
                <a:effectLst/>
                <a:latin typeface="+mj-lt"/>
                <a:ea typeface="Times New Roman" panose="02020603050405020304" pitchFamily="18" charset="0"/>
              </a:rPr>
              <a:t>|  Updates</a:t>
            </a:r>
          </a:p>
          <a:p>
            <a:pPr lvl="1">
              <a:spcBef>
                <a:spcPts val="0"/>
              </a:spcBef>
              <a:spcAft>
                <a:spcPts val="0"/>
              </a:spcAft>
            </a:pPr>
            <a:r>
              <a:rPr lang="en-US" sz="1400" dirty="0">
                <a:solidFill>
                  <a:srgbClr val="002060"/>
                </a:solidFill>
                <a:latin typeface="+mj-lt"/>
                <a:ea typeface="Times New Roman" panose="02020603050405020304" pitchFamily="18" charset="0"/>
              </a:rPr>
              <a:t>| </a:t>
            </a:r>
            <a:r>
              <a:rPr lang="en-US" sz="1400" dirty="0">
                <a:solidFill>
                  <a:srgbClr val="002060"/>
                </a:solidFill>
                <a:effectLst/>
                <a:latin typeface="+mj-lt"/>
                <a:ea typeface="Times New Roman" panose="02020603050405020304" pitchFamily="18" charset="0"/>
              </a:rPr>
              <a:t> Identify Priorities Cont.</a:t>
            </a:r>
          </a:p>
          <a:p>
            <a:pPr marR="0">
              <a:spcBef>
                <a:spcPts val="0"/>
              </a:spcBef>
              <a:spcAft>
                <a:spcPts val="0"/>
              </a:spcAft>
            </a:pPr>
            <a:endParaRPr lang="en-US" sz="1400" dirty="0">
              <a:solidFill>
                <a:srgbClr val="002060"/>
              </a:solidFill>
              <a:effectLst/>
              <a:latin typeface="+mj-lt"/>
              <a:ea typeface="Times New Roman" panose="02020603050405020304" pitchFamily="18" charset="0"/>
            </a:endParaRPr>
          </a:p>
          <a:p>
            <a:pPr marR="0">
              <a:spcBef>
                <a:spcPts val="0"/>
              </a:spcBef>
              <a:spcAft>
                <a:spcPts val="0"/>
              </a:spcAft>
            </a:pPr>
            <a:r>
              <a:rPr lang="en-US" sz="1400" b="1" dirty="0">
                <a:solidFill>
                  <a:srgbClr val="002060"/>
                </a:solidFill>
                <a:latin typeface="+mj-lt"/>
                <a:ea typeface="Times New Roman" panose="02020603050405020304" pitchFamily="18" charset="0"/>
              </a:rPr>
              <a:t>| WHAT DO YOU WANT &amp; NEED TO WORK ON NOW?</a:t>
            </a:r>
          </a:p>
          <a:p>
            <a:pPr lvl="1">
              <a:spcBef>
                <a:spcPts val="0"/>
              </a:spcBef>
              <a:spcAft>
                <a:spcPts val="0"/>
              </a:spcAft>
            </a:pPr>
            <a:r>
              <a:rPr lang="en-US" sz="1400" dirty="0">
                <a:solidFill>
                  <a:srgbClr val="002060"/>
                </a:solidFill>
                <a:effectLst/>
                <a:latin typeface="+mj-lt"/>
                <a:ea typeface="Times New Roman" panose="02020603050405020304" pitchFamily="18" charset="0"/>
              </a:rPr>
              <a:t>|  </a:t>
            </a:r>
            <a:r>
              <a:rPr lang="en-US" sz="1400" dirty="0">
                <a:solidFill>
                  <a:srgbClr val="002060"/>
                </a:solidFill>
                <a:latin typeface="+mj-lt"/>
                <a:ea typeface="Times New Roman" panose="02020603050405020304" pitchFamily="18" charset="0"/>
              </a:rPr>
              <a:t>Contractor/Dealer Priorities &amp; Peer Sharing Ideas</a:t>
            </a:r>
            <a:endParaRPr lang="en-US" sz="1400" dirty="0">
              <a:solidFill>
                <a:srgbClr val="002060"/>
              </a:solidFill>
              <a:effectLst/>
              <a:latin typeface="+mj-lt"/>
              <a:ea typeface="Times New Roman" panose="02020603050405020304" pitchFamily="18" charset="0"/>
            </a:endParaRPr>
          </a:p>
          <a:p>
            <a:pPr>
              <a:spcBef>
                <a:spcPts val="0"/>
              </a:spcBef>
              <a:spcAft>
                <a:spcPts val="0"/>
              </a:spcAft>
            </a:pPr>
            <a:endParaRPr lang="en-US" sz="1400" b="1" dirty="0">
              <a:solidFill>
                <a:srgbClr val="002060"/>
              </a:solidFill>
              <a:latin typeface="+mj-lt"/>
              <a:ea typeface="Times New Roman" panose="02020603050405020304" pitchFamily="18" charset="0"/>
            </a:endParaRPr>
          </a:p>
          <a:p>
            <a:pPr>
              <a:spcBef>
                <a:spcPts val="0"/>
              </a:spcBef>
              <a:spcAft>
                <a:spcPts val="0"/>
              </a:spcAft>
            </a:pPr>
            <a:r>
              <a:rPr lang="en-US" sz="1400" b="1" dirty="0">
                <a:solidFill>
                  <a:srgbClr val="002060"/>
                </a:solidFill>
                <a:latin typeface="+mj-lt"/>
                <a:ea typeface="Times New Roman" panose="02020603050405020304" pitchFamily="18" charset="0"/>
              </a:rPr>
              <a:t>| NEXT MEETINGS – </a:t>
            </a:r>
          </a:p>
          <a:p>
            <a:pPr lvl="1">
              <a:spcBef>
                <a:spcPts val="0"/>
              </a:spcBef>
              <a:spcAft>
                <a:spcPts val="0"/>
              </a:spcAft>
            </a:pPr>
            <a:r>
              <a:rPr lang="en-US" sz="1400" dirty="0">
                <a:solidFill>
                  <a:srgbClr val="002060"/>
                </a:solidFill>
                <a:latin typeface="+mj-lt"/>
                <a:ea typeface="Times New Roman" panose="02020603050405020304" pitchFamily="18" charset="0"/>
              </a:rPr>
              <a:t>|  Quarterly Membership Meeting June 16 | 7:30am-9:30am </a:t>
            </a:r>
          </a:p>
          <a:p>
            <a:pPr lvl="1">
              <a:spcBef>
                <a:spcPts val="0"/>
              </a:spcBef>
              <a:spcAft>
                <a:spcPts val="0"/>
              </a:spcAft>
            </a:pPr>
            <a:r>
              <a:rPr lang="en-US" sz="1400" dirty="0">
                <a:solidFill>
                  <a:srgbClr val="002060"/>
                </a:solidFill>
                <a:latin typeface="+mj-lt"/>
                <a:ea typeface="Times New Roman" panose="02020603050405020304" pitchFamily="18" charset="0"/>
              </a:rPr>
              <a:t>|  HP Action Group – Contractor/Dealers April 21</a:t>
            </a:r>
            <a:r>
              <a:rPr lang="en-US" sz="1400" baseline="30000" dirty="0">
                <a:solidFill>
                  <a:srgbClr val="002060"/>
                </a:solidFill>
                <a:latin typeface="+mj-lt"/>
                <a:ea typeface="Times New Roman" panose="02020603050405020304" pitchFamily="18" charset="0"/>
              </a:rPr>
              <a:t>st  </a:t>
            </a:r>
            <a:r>
              <a:rPr lang="en-US" sz="1400" dirty="0">
                <a:solidFill>
                  <a:srgbClr val="002060"/>
                </a:solidFill>
                <a:latin typeface="+mj-lt"/>
                <a:ea typeface="Times New Roman" panose="02020603050405020304" pitchFamily="18" charset="0"/>
              </a:rPr>
              <a:t>3pm-4pm</a:t>
            </a:r>
          </a:p>
          <a:p>
            <a:pPr lvl="1">
              <a:spcBef>
                <a:spcPts val="0"/>
              </a:spcBef>
              <a:spcAft>
                <a:spcPts val="0"/>
              </a:spcAft>
            </a:pPr>
            <a:endParaRPr lang="en-US" sz="1400" b="1" dirty="0">
              <a:solidFill>
                <a:srgbClr val="002060"/>
              </a:solidFill>
              <a:effectLst/>
              <a:latin typeface="+mj-lt"/>
              <a:ea typeface="Times New Roman" panose="02020603050405020304" pitchFamily="18" charset="0"/>
            </a:endParaRPr>
          </a:p>
          <a:p>
            <a:pPr marR="0">
              <a:spcBef>
                <a:spcPts val="0"/>
              </a:spcBef>
              <a:spcAft>
                <a:spcPts val="0"/>
              </a:spcAft>
            </a:pPr>
            <a:r>
              <a:rPr lang="en-US" sz="1400" b="1" dirty="0">
                <a:solidFill>
                  <a:srgbClr val="002060"/>
                </a:solidFill>
                <a:effectLst/>
                <a:latin typeface="+mj-lt"/>
                <a:ea typeface="Times New Roman" panose="02020603050405020304" pitchFamily="18" charset="0"/>
              </a:rPr>
              <a:t>| Next Steps &amp; Meeting Dates</a:t>
            </a:r>
            <a:endParaRPr lang="en-US" sz="1400" b="1" dirty="0">
              <a:solidFill>
                <a:srgbClr val="002060"/>
              </a:solidFill>
              <a:latin typeface="+mj-lt"/>
              <a:ea typeface="Times New Roman" panose="02020603050405020304" pitchFamily="18" charset="0"/>
            </a:endParaRPr>
          </a:p>
          <a:p>
            <a:pPr marR="0">
              <a:spcBef>
                <a:spcPts val="0"/>
              </a:spcBef>
              <a:spcAft>
                <a:spcPts val="0"/>
              </a:spcAft>
            </a:pPr>
            <a:endParaRPr lang="en-US" sz="1400" b="1" dirty="0">
              <a:solidFill>
                <a:srgbClr val="002060"/>
              </a:solidFill>
              <a:effectLst/>
              <a:latin typeface="+mj-lt"/>
              <a:ea typeface="Times New Roman" panose="02020603050405020304" pitchFamily="18" charset="0"/>
            </a:endParaRPr>
          </a:p>
          <a:p>
            <a:pPr marR="0">
              <a:spcBef>
                <a:spcPts val="0"/>
              </a:spcBef>
              <a:spcAft>
                <a:spcPts val="0"/>
              </a:spcAft>
            </a:pPr>
            <a:r>
              <a:rPr lang="en-US" sz="1400" b="1" dirty="0">
                <a:solidFill>
                  <a:srgbClr val="002060"/>
                </a:solidFill>
                <a:effectLst/>
                <a:latin typeface="+mj-lt"/>
                <a:ea typeface="Times New Roman" panose="02020603050405020304" pitchFamily="18" charset="0"/>
              </a:rPr>
              <a:t>| Close Meeting</a:t>
            </a:r>
            <a:endParaRPr lang="en-US" sz="1400" b="1" dirty="0">
              <a:solidFill>
                <a:srgbClr val="002060"/>
              </a:solidFill>
              <a:latin typeface="+mj-lt"/>
              <a:ea typeface="Times New Roman" panose="02020603050405020304" pitchFamily="18" charset="0"/>
            </a:endParaRPr>
          </a:p>
          <a:p>
            <a:pPr marR="0">
              <a:spcBef>
                <a:spcPts val="0"/>
              </a:spcBef>
              <a:spcAft>
                <a:spcPts val="0"/>
              </a:spcAft>
            </a:pPr>
            <a:r>
              <a:rPr lang="en-US" sz="1400" b="1" dirty="0">
                <a:solidFill>
                  <a:srgbClr val="002060"/>
                </a:solidFill>
                <a:effectLst/>
                <a:latin typeface="+mj-lt"/>
                <a:ea typeface="Times New Roman" panose="02020603050405020304" pitchFamily="18" charset="0"/>
              </a:rPr>
              <a:t> </a:t>
            </a:r>
            <a:endParaRPr lang="en-US" sz="1400" dirty="0">
              <a:solidFill>
                <a:srgbClr val="002060"/>
              </a:solidFill>
              <a:effectLst/>
              <a:latin typeface="+mj-lt"/>
              <a:ea typeface="Times New Roman" panose="02020603050405020304" pitchFamily="18" charset="0"/>
            </a:endParaRPr>
          </a:p>
        </p:txBody>
      </p:sp>
      <p:sp>
        <p:nvSpPr>
          <p:cNvPr id="4" name="Footer Placeholder 2">
            <a:extLst>
              <a:ext uri="{FF2B5EF4-FFF2-40B4-BE49-F238E27FC236}">
                <a16:creationId xmlns:a16="http://schemas.microsoft.com/office/drawing/2014/main" id="{09189017-2F80-7643-B729-3D44498E99AF}"/>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2</a:t>
            </a:fld>
            <a:r>
              <a:rPr lang="en-US" dirty="0"/>
              <a:t>  |   HVAC/HP ACTION GROUP   </a:t>
            </a:r>
          </a:p>
        </p:txBody>
      </p:sp>
      <p:sp>
        <p:nvSpPr>
          <p:cNvPr id="6" name="Date Placeholder 3">
            <a:extLst>
              <a:ext uri="{FF2B5EF4-FFF2-40B4-BE49-F238E27FC236}">
                <a16:creationId xmlns:a16="http://schemas.microsoft.com/office/drawing/2014/main" id="{1E2AAE0B-3097-6741-926E-A6D28B2A29F3}"/>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Tree>
    <p:extLst>
      <p:ext uri="{BB962C8B-B14F-4D97-AF65-F5344CB8AC3E}">
        <p14:creationId xmlns:p14="http://schemas.microsoft.com/office/powerpoint/2010/main" val="106002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7F530-2409-4317-840B-666F4A7A850F}"/>
              </a:ext>
            </a:extLst>
          </p:cNvPr>
          <p:cNvSpPr txBox="1"/>
          <p:nvPr/>
        </p:nvSpPr>
        <p:spPr>
          <a:xfrm>
            <a:off x="1752600" y="2973898"/>
            <a:ext cx="5829300" cy="2136419"/>
          </a:xfrm>
          <a:prstGeom prst="rect">
            <a:avLst/>
          </a:prstGeom>
          <a:noFill/>
        </p:spPr>
        <p:txBody>
          <a:bodyPr wrap="square">
            <a:spAutoFit/>
          </a:bodyPr>
          <a:lstStyle/>
          <a:p>
            <a:pPr marL="0" marR="0" algn="ctr">
              <a:spcBef>
                <a:spcPts val="0"/>
              </a:spcBef>
              <a:spcAft>
                <a:spcPts val="0"/>
              </a:spcAft>
            </a:pPr>
            <a:endParaRPr lang="en-US"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ALL EEBC </a:t>
            </a:r>
          </a:p>
          <a:p>
            <a:pPr marL="0" marR="0" algn="ctr">
              <a:spcBef>
                <a:spcPts val="0"/>
              </a:spcBef>
              <a:spcAft>
                <a:spcPts val="0"/>
              </a:spcAft>
            </a:pPr>
            <a:r>
              <a:rPr lang="en-US"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HVAC/Heat Pump Action Group Meetings </a:t>
            </a:r>
          </a:p>
          <a:p>
            <a:pPr marL="0" marR="0" algn="ctr">
              <a:spcBef>
                <a:spcPts val="0"/>
              </a:spcBef>
              <a:spcAft>
                <a:spcPts val="0"/>
              </a:spcAft>
            </a:pPr>
            <a:r>
              <a:rPr lang="en-US"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Webpage Link</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https://www.eebco.org/hvac-hp-action-group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40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pPr>
            <a:endParaRPr lang="en-US" sz="1400" dirty="0">
              <a:solidFill>
                <a:srgbClr val="002060"/>
              </a:solidFill>
              <a:latin typeface="Calibri" panose="020F0502020204030204" pitchFamily="34" charset="0"/>
              <a:cs typeface="Calibri" panose="020F0502020204030204" pitchFamily="34" charset="0"/>
            </a:endParaRPr>
          </a:p>
        </p:txBody>
      </p:sp>
      <p:sp>
        <p:nvSpPr>
          <p:cNvPr id="6" name="Footer Placeholder 2">
            <a:extLst>
              <a:ext uri="{FF2B5EF4-FFF2-40B4-BE49-F238E27FC236}">
                <a16:creationId xmlns:a16="http://schemas.microsoft.com/office/drawing/2014/main" id="{D942C17E-3EBF-FA45-9D85-8EB3C84EE498}"/>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3</a:t>
            </a:fld>
            <a:r>
              <a:rPr lang="en-US" dirty="0"/>
              <a:t>  |   HVAC/HP ACTION GROUP</a:t>
            </a:r>
          </a:p>
        </p:txBody>
      </p:sp>
      <p:pic>
        <p:nvPicPr>
          <p:cNvPr id="5" name="Picture 4">
            <a:extLst>
              <a:ext uri="{FF2B5EF4-FFF2-40B4-BE49-F238E27FC236}">
                <a16:creationId xmlns:a16="http://schemas.microsoft.com/office/drawing/2014/main" id="{9E3A04CC-861F-7B4D-911B-8918FACE6B57}"/>
              </a:ext>
            </a:extLst>
          </p:cNvPr>
          <p:cNvPicPr>
            <a:picLocks noChangeAspect="1"/>
          </p:cNvPicPr>
          <p:nvPr/>
        </p:nvPicPr>
        <p:blipFill>
          <a:blip r:embed="rId3"/>
          <a:stretch>
            <a:fillRect/>
          </a:stretch>
        </p:blipFill>
        <p:spPr>
          <a:xfrm>
            <a:off x="863123" y="1713347"/>
            <a:ext cx="7162800" cy="152400"/>
          </a:xfrm>
          <a:prstGeom prst="rect">
            <a:avLst/>
          </a:prstGeom>
        </p:spPr>
      </p:pic>
      <p:sp>
        <p:nvSpPr>
          <p:cNvPr id="7" name="TextBox 6">
            <a:extLst>
              <a:ext uri="{FF2B5EF4-FFF2-40B4-BE49-F238E27FC236}">
                <a16:creationId xmlns:a16="http://schemas.microsoft.com/office/drawing/2014/main" id="{7FAB37C5-CEDF-D340-8E26-634CAEDC9F84}"/>
              </a:ext>
            </a:extLst>
          </p:cNvPr>
          <p:cNvSpPr txBox="1"/>
          <p:nvPr/>
        </p:nvSpPr>
        <p:spPr>
          <a:xfrm>
            <a:off x="939323" y="548398"/>
            <a:ext cx="7010400" cy="1800493"/>
          </a:xfrm>
          <a:prstGeom prst="rect">
            <a:avLst/>
          </a:prstGeom>
          <a:noFill/>
        </p:spPr>
        <p:txBody>
          <a:bodyPr wrap="square">
            <a:spAutoFit/>
          </a:bodyPr>
          <a:lstStyle/>
          <a:p>
            <a:pPr algn="ctr">
              <a:spcBef>
                <a:spcPts val="800"/>
              </a:spcBef>
            </a:pPr>
            <a:r>
              <a:rPr lang="en-US" sz="3200" b="1" dirty="0">
                <a:solidFill>
                  <a:schemeClr val="tx1">
                    <a:lumMod val="50000"/>
                    <a:lumOff val="50000"/>
                  </a:schemeClr>
                </a:solidFill>
                <a:ea typeface="Times New Roman" panose="02020603050405020304" pitchFamily="18" charset="0"/>
              </a:rPr>
              <a:t>RE</a:t>
            </a:r>
            <a:r>
              <a:rPr lang="en-US" sz="3200" b="1" dirty="0">
                <a:solidFill>
                  <a:srgbClr val="7F7F7F"/>
                </a:solidFill>
                <a:ea typeface="Times New Roman" panose="02020603050405020304" pitchFamily="18" charset="0"/>
              </a:rPr>
              <a:t>FRESH</a:t>
            </a:r>
            <a:r>
              <a:rPr lang="en-US" sz="3200" b="1" dirty="0">
                <a:solidFill>
                  <a:schemeClr val="tx1">
                    <a:lumMod val="50000"/>
                    <a:lumOff val="50000"/>
                  </a:schemeClr>
                </a:solidFill>
                <a:ea typeface="Times New Roman" panose="02020603050405020304" pitchFamily="18" charset="0"/>
              </a:rPr>
              <a:t>ER</a:t>
            </a:r>
          </a:p>
          <a:p>
            <a:pPr algn="ctr">
              <a:spcBef>
                <a:spcPts val="800"/>
              </a:spcBef>
            </a:pPr>
            <a:r>
              <a:rPr lang="en-US" sz="3200" b="1" dirty="0">
                <a:solidFill>
                  <a:srgbClr val="7F7F7F"/>
                </a:solidFill>
                <a:latin typeface="Calibri" panose="020F0502020204030204" pitchFamily="34" charset="0"/>
                <a:ea typeface="Times New Roman" panose="02020603050405020304" pitchFamily="18" charset="0"/>
                <a:cs typeface="Calibri" panose="020F0502020204030204" pitchFamily="34" charset="0"/>
              </a:rPr>
              <a:t>YOUR HP RESOURCES WEBLINK</a:t>
            </a:r>
          </a:p>
          <a:p>
            <a:pPr algn="ctr">
              <a:spcBef>
                <a:spcPts val="800"/>
              </a:spcBef>
            </a:pPr>
            <a:r>
              <a:rPr lang="en-US" sz="3200" b="1" dirty="0">
                <a:solidFill>
                  <a:schemeClr val="tx1">
                    <a:lumMod val="50000"/>
                    <a:lumOff val="50000"/>
                  </a:schemeClr>
                </a:solidFill>
                <a:ea typeface="Times New Roman" panose="02020603050405020304" pitchFamily="18" charset="0"/>
              </a:rPr>
              <a:t> </a:t>
            </a:r>
          </a:p>
        </p:txBody>
      </p:sp>
      <p:sp>
        <p:nvSpPr>
          <p:cNvPr id="8" name="Date Placeholder 3">
            <a:extLst>
              <a:ext uri="{FF2B5EF4-FFF2-40B4-BE49-F238E27FC236}">
                <a16:creationId xmlns:a16="http://schemas.microsoft.com/office/drawing/2014/main" id="{7DC7913A-861D-104E-908D-904E93E83C92}"/>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Tree>
    <p:extLst>
      <p:ext uri="{BB962C8B-B14F-4D97-AF65-F5344CB8AC3E}">
        <p14:creationId xmlns:p14="http://schemas.microsoft.com/office/powerpoint/2010/main" val="15768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90027-B6A7-FD40-9CE3-90751D67946E}"/>
              </a:ext>
            </a:extLst>
          </p:cNvPr>
          <p:cNvSpPr txBox="1"/>
          <p:nvPr/>
        </p:nvSpPr>
        <p:spPr>
          <a:xfrm>
            <a:off x="1295400" y="1524000"/>
            <a:ext cx="7391400" cy="2436564"/>
          </a:xfrm>
          <a:prstGeom prst="rect">
            <a:avLst/>
          </a:prstGeom>
          <a:noFill/>
        </p:spPr>
        <p:txBody>
          <a:bodyPr wrap="square">
            <a:spAutoFit/>
          </a:bodyPr>
          <a:lstStyle/>
          <a:p>
            <a:pPr marL="0" marR="0" algn="ctr">
              <a:spcBef>
                <a:spcPts val="1000"/>
              </a:spcBef>
              <a:spcAft>
                <a:spcPts val="0"/>
              </a:spcAft>
            </a:pPr>
            <a:r>
              <a:rPr lang="en-US" sz="3600" b="1" dirty="0">
                <a:effectLst/>
                <a:latin typeface="+mj-lt"/>
                <a:ea typeface="Times New Roman" panose="02020603050405020304" pitchFamily="18" charset="0"/>
              </a:rPr>
              <a:t>UPDATE | Manufacturers, Distributors, &amp; Industry Stakeholders</a:t>
            </a:r>
          </a:p>
          <a:p>
            <a:pPr marL="0" marR="0" algn="ctr">
              <a:spcBef>
                <a:spcPts val="1000"/>
              </a:spcBef>
              <a:spcAft>
                <a:spcPts val="0"/>
              </a:spcAft>
            </a:pPr>
            <a:endParaRPr lang="en-US" sz="3600" b="1" dirty="0">
              <a:solidFill>
                <a:srgbClr val="002060"/>
              </a:solidFill>
              <a:effectLst/>
              <a:latin typeface="+mj-lt"/>
              <a:ea typeface="Times New Roman" panose="02020603050405020304" pitchFamily="18" charset="0"/>
            </a:endParaRPr>
          </a:p>
          <a:p>
            <a:pPr algn="ctr"/>
            <a:r>
              <a:rPr kumimoji="0" lang="en-US" altLang="en-US" sz="36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What Are They </a:t>
            </a:r>
            <a:r>
              <a:rPr lang="en-US" altLang="en-US" sz="3600" b="1" dirty="0">
                <a:solidFill>
                  <a:srgbClr val="002060"/>
                </a:solidFill>
                <a:latin typeface="Arial" panose="020B0604020202020204" pitchFamily="34" charset="0"/>
                <a:ea typeface="Times New Roman" panose="02020603050405020304" pitchFamily="18" charset="0"/>
                <a:cs typeface="Arial" panose="020B0604020202020204" pitchFamily="34" charset="0"/>
              </a:rPr>
              <a:t>Working On? </a:t>
            </a:r>
            <a:endParaRPr lang="en-US" sz="3200" b="1" dirty="0">
              <a:solidFill>
                <a:srgbClr val="002060"/>
              </a:solidFill>
              <a:latin typeface="Calibri" panose="020F0502020204030204" pitchFamily="34" charset="0"/>
              <a:cs typeface="Calibri" panose="020F0502020204030204" pitchFamily="34" charset="0"/>
            </a:endParaRPr>
          </a:p>
        </p:txBody>
      </p:sp>
      <p:sp>
        <p:nvSpPr>
          <p:cNvPr id="4" name="Footer Placeholder 2">
            <a:extLst>
              <a:ext uri="{FF2B5EF4-FFF2-40B4-BE49-F238E27FC236}">
                <a16:creationId xmlns:a16="http://schemas.microsoft.com/office/drawing/2014/main" id="{2E4E8780-CC89-834F-9837-300FA198FDD7}"/>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4</a:t>
            </a:fld>
            <a:r>
              <a:rPr lang="en-US" dirty="0"/>
              <a:t>  |   HVAC/HP ACTION GROUP   |   NOVEMBER 16, 2021</a:t>
            </a:r>
          </a:p>
        </p:txBody>
      </p:sp>
      <p:sp>
        <p:nvSpPr>
          <p:cNvPr id="5" name="Date Placeholder 3">
            <a:extLst>
              <a:ext uri="{FF2B5EF4-FFF2-40B4-BE49-F238E27FC236}">
                <a16:creationId xmlns:a16="http://schemas.microsoft.com/office/drawing/2014/main" id="{6CF4088E-9B11-304D-B84A-EEA8A8885F1B}"/>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Tree>
    <p:extLst>
      <p:ext uri="{BB962C8B-B14F-4D97-AF65-F5344CB8AC3E}">
        <p14:creationId xmlns:p14="http://schemas.microsoft.com/office/powerpoint/2010/main" val="250147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707913" y="2601315"/>
            <a:ext cx="7709228" cy="834203"/>
          </a:xfrm>
          <a:prstGeom prst="rect">
            <a:avLst/>
          </a:prstGeom>
          <a:noFill/>
        </p:spPr>
        <p:txBody>
          <a:bodyPr wrap="square" rtlCol="0">
            <a:spAutoFit/>
          </a:bodyPr>
          <a:lstStyle/>
          <a:p>
            <a:pPr marL="342900" indent="-342900">
              <a:spcBef>
                <a:spcPts val="0"/>
              </a:spcBef>
              <a:spcAft>
                <a:spcPts val="0"/>
              </a:spcAft>
              <a:buFont typeface="Arial" panose="020B0604020202020204" pitchFamily="34" charset="0"/>
              <a:buChar char="•"/>
              <a:tabLst>
                <a:tab pos="228600" algn="l"/>
                <a:tab pos="514350" algn="l"/>
              </a:tabLst>
            </a:pPr>
            <a:endParaRPr lang="en-US" sz="2400" b="1" dirty="0">
              <a:solidFill>
                <a:srgbClr val="002064"/>
              </a:solidFill>
              <a:effectLst/>
              <a:latin typeface="Calibri" panose="020F0502020204030204" pitchFamily="34" charset="0"/>
              <a:ea typeface="Calibri" panose="020F0502020204030204" pitchFamily="34" charset="0"/>
            </a:endParaRPr>
          </a:p>
          <a:p>
            <a:pPr marL="1200150" lvl="2" indent="-285750">
              <a:lnSpc>
                <a:spcPct val="150000"/>
              </a:lnSpc>
              <a:buFont typeface="Arial" panose="020B0604020202020204" pitchFamily="34" charset="0"/>
              <a:buChar char="•"/>
            </a:pPr>
            <a:endParaRPr lang="en-US" dirty="0">
              <a:solidFill>
                <a:schemeClr val="accent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609600" y="1546860"/>
            <a:ext cx="7162800" cy="152400"/>
          </a:xfrm>
          <a:prstGeom prst="rect">
            <a:avLst/>
          </a:prstGeom>
        </p:spPr>
      </p:pic>
      <p:sp>
        <p:nvSpPr>
          <p:cNvPr id="4" name="TextBox 3">
            <a:extLst>
              <a:ext uri="{FF2B5EF4-FFF2-40B4-BE49-F238E27FC236}">
                <a16:creationId xmlns:a16="http://schemas.microsoft.com/office/drawing/2014/main" id="{D301FBB7-7704-4E72-8027-DA09EF7D44A1}"/>
              </a:ext>
            </a:extLst>
          </p:cNvPr>
          <p:cNvSpPr txBox="1"/>
          <p:nvPr/>
        </p:nvSpPr>
        <p:spPr>
          <a:xfrm>
            <a:off x="762000" y="862945"/>
            <a:ext cx="7010400" cy="707886"/>
          </a:xfrm>
          <a:prstGeom prst="rect">
            <a:avLst/>
          </a:prstGeom>
          <a:noFill/>
        </p:spPr>
        <p:txBody>
          <a:bodyPr wrap="square">
            <a:spAutoFit/>
          </a:bodyPr>
          <a:lstStyle/>
          <a:p>
            <a:pPr marR="0">
              <a:spcBef>
                <a:spcPts val="0"/>
              </a:spcBef>
              <a:spcAft>
                <a:spcPts val="0"/>
              </a:spcAft>
            </a:pPr>
            <a:r>
              <a:rPr lang="en-US" sz="4000" b="1" dirty="0">
                <a:solidFill>
                  <a:srgbClr val="002060"/>
                </a:solidFill>
                <a:latin typeface="+mj-lt"/>
                <a:ea typeface="Times New Roman" panose="02020603050405020304" pitchFamily="18" charset="0"/>
              </a:rPr>
              <a:t>| </a:t>
            </a:r>
            <a:r>
              <a:rPr lang="en-US" sz="3200" b="1" dirty="0">
                <a:solidFill>
                  <a:srgbClr val="002060"/>
                </a:solidFill>
                <a:effectLst/>
                <a:latin typeface="+mj-lt"/>
                <a:ea typeface="Times New Roman" panose="02020603050405020304" pitchFamily="18" charset="0"/>
              </a:rPr>
              <a:t>Regulatory Policy in 2022</a:t>
            </a:r>
          </a:p>
        </p:txBody>
      </p:sp>
      <p:sp>
        <p:nvSpPr>
          <p:cNvPr id="14" name="Content Placeholder 2">
            <a:extLst>
              <a:ext uri="{FF2B5EF4-FFF2-40B4-BE49-F238E27FC236}">
                <a16:creationId xmlns:a16="http://schemas.microsoft.com/office/drawing/2014/main" id="{F62A8A0B-F682-4168-A355-4BEBABF077B0}"/>
              </a:ext>
            </a:extLst>
          </p:cNvPr>
          <p:cNvSpPr txBox="1">
            <a:spLocks/>
          </p:cNvSpPr>
          <p:nvPr/>
        </p:nvSpPr>
        <p:spPr>
          <a:xfrm>
            <a:off x="762000" y="1766994"/>
            <a:ext cx="7772400" cy="486240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2400" b="1" dirty="0">
                <a:solidFill>
                  <a:srgbClr val="002060"/>
                </a:solidFill>
                <a:effectLst/>
                <a:latin typeface="+mj-lt"/>
                <a:ea typeface="Times New Roman" panose="02020603050405020304" pitchFamily="18" charset="0"/>
              </a:rPr>
              <a:t>Results | Initiatives</a:t>
            </a:r>
          </a:p>
          <a:p>
            <a:pPr marL="0" indent="0">
              <a:lnSpc>
                <a:spcPct val="100000"/>
              </a:lnSpc>
              <a:spcBef>
                <a:spcPts val="0"/>
              </a:spcBef>
              <a:buNone/>
              <a:tabLst>
                <a:tab pos="1252538" algn="l"/>
                <a:tab pos="1422400" algn="l"/>
              </a:tabLst>
            </a:pPr>
            <a:endParaRPr lang="en-US" sz="1400" dirty="0">
              <a:latin typeface="Calibri" panose="020F0502020204030204" pitchFamily="34" charset="0"/>
              <a:cs typeface="Calibri" panose="020F0502020204030204" pitchFamily="34" charset="0"/>
            </a:endParaRPr>
          </a:p>
          <a:p>
            <a:pPr>
              <a:spcBef>
                <a:spcPts val="0"/>
              </a:spcBef>
              <a:tabLst>
                <a:tab pos="1252538" algn="l"/>
                <a:tab pos="1422400" algn="l"/>
              </a:tabLst>
            </a:pPr>
            <a:r>
              <a:rPr lang="en-US" sz="1800" b="1" dirty="0">
                <a:latin typeface="Calibri" panose="020F0502020204030204" pitchFamily="34" charset="0"/>
                <a:cs typeface="Calibri" panose="020F0502020204030204" pitchFamily="34" charset="0"/>
              </a:rPr>
              <a:t>Quarterly Membership Meeting | March 17, 7:30am-9:30am</a:t>
            </a:r>
          </a:p>
          <a:p>
            <a:pPr marL="0" indent="0">
              <a:lnSpc>
                <a:spcPct val="100000"/>
              </a:lnSpc>
              <a:spcBef>
                <a:spcPts val="0"/>
              </a:spcBef>
              <a:buNone/>
              <a:tabLst>
                <a:tab pos="1252538" algn="l"/>
                <a:tab pos="1422400" algn="l"/>
              </a:tabLst>
            </a:pP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HOW COVID-19, WILDFIRES, &amp; ENERGY TRENDS EVENTS ARE CHANGING THE HVAC INDUSTRY</a:t>
            </a:r>
          </a:p>
          <a:p>
            <a:pPr marL="400050" lvl="1" indent="0">
              <a:spcBef>
                <a:spcPts val="0"/>
              </a:spcBef>
              <a:buNone/>
              <a:tabLst>
                <a:tab pos="1252538" algn="l"/>
                <a:tab pos="1422400" algn="l"/>
              </a:tabLst>
            </a:pPr>
            <a:r>
              <a:rPr lang="en-US" sz="1000" b="1" dirty="0">
                <a:latin typeface="Calibri" panose="020F0502020204030204" pitchFamily="34" charset="0"/>
                <a:cs typeface="Calibri" panose="020F0502020204030204" pitchFamily="34" charset="0"/>
              </a:rPr>
              <a:t>PRESENTATIONS | “The Intersection of Sustainability, IAQ, &amp; Emerging Trends/Technology”</a:t>
            </a:r>
          </a:p>
          <a:p>
            <a:pPr lvl="1">
              <a:spcBef>
                <a:spcPts val="0"/>
              </a:spcBef>
              <a:tabLst>
                <a:tab pos="1252538" algn="l"/>
                <a:tab pos="1422400" algn="l"/>
              </a:tabLst>
            </a:pPr>
            <a:r>
              <a:rPr lang="en-US" sz="1000" dirty="0">
                <a:latin typeface="Calibri" panose="020F0502020204030204" pitchFamily="34" charset="0"/>
                <a:cs typeface="Calibri" panose="020F0502020204030204" pitchFamily="34" charset="0"/>
              </a:rPr>
              <a:t>Trane Technologies  • Kandice Cohen, Director Electrification of Heat, Commercial HVAC </a:t>
            </a:r>
          </a:p>
          <a:p>
            <a:pPr lvl="1">
              <a:spcBef>
                <a:spcPts val="0"/>
              </a:spcBef>
              <a:tabLst>
                <a:tab pos="1252538" algn="l"/>
                <a:tab pos="1422400" algn="l"/>
              </a:tabLst>
            </a:pPr>
            <a:r>
              <a:rPr lang="en-US" sz="1000" dirty="0">
                <a:effectLst/>
                <a:latin typeface="Calibri" panose="020F0502020204030204" pitchFamily="34" charset="0"/>
                <a:ea typeface="Calibri" panose="020F0502020204030204" pitchFamily="34" charset="0"/>
              </a:rPr>
              <a:t>Mitsubishi Electric Trane HVAC </a:t>
            </a:r>
            <a:r>
              <a:rPr lang="en-US" sz="1000" dirty="0">
                <a:latin typeface="Calibri" panose="020F0502020204030204" pitchFamily="34" charset="0"/>
                <a:cs typeface="Calibri" panose="020F0502020204030204" pitchFamily="34" charset="0"/>
              </a:rPr>
              <a:t>• Sam Beason, </a:t>
            </a:r>
            <a:r>
              <a:rPr lang="en-US" sz="1000" dirty="0">
                <a:effectLst/>
                <a:latin typeface="Calibri" panose="020F0502020204030204" pitchFamily="34" charset="0"/>
                <a:ea typeface="Calibri" panose="020F0502020204030204" pitchFamily="34" charset="0"/>
              </a:rPr>
              <a:t>Sr. Manager of Utilities and Electrification</a:t>
            </a:r>
            <a:r>
              <a:rPr lang="en-US" sz="1000" dirty="0">
                <a:latin typeface="Calibri" panose="020F0502020204030204" pitchFamily="34" charset="0"/>
                <a:cs typeface="Calibri" panose="020F0502020204030204" pitchFamily="34" charset="0"/>
              </a:rPr>
              <a:t> </a:t>
            </a:r>
          </a:p>
          <a:p>
            <a:pPr lvl="1">
              <a:spcBef>
                <a:spcPts val="0"/>
              </a:spcBef>
              <a:tabLst>
                <a:tab pos="1252538" algn="l"/>
                <a:tab pos="1422400" algn="l"/>
              </a:tabLst>
            </a:pPr>
            <a:r>
              <a:rPr lang="en-US" sz="1000" dirty="0">
                <a:latin typeface="Calibri" panose="020F0502020204030204" pitchFamily="34" charset="0"/>
                <a:cs typeface="Calibri" panose="020F0502020204030204" pitchFamily="34" charset="0"/>
              </a:rPr>
              <a:t>Daikin North America/The Heat Pump Store • Jonathan Moscatello, Bus. Development Manager SW</a:t>
            </a:r>
          </a:p>
          <a:p>
            <a:pPr lvl="1">
              <a:spcBef>
                <a:spcPts val="0"/>
              </a:spcBef>
              <a:tabLst>
                <a:tab pos="1252538" algn="l"/>
                <a:tab pos="1422400" algn="l"/>
              </a:tabLst>
            </a:pPr>
            <a:r>
              <a:rPr lang="en-US" sz="1000" dirty="0">
                <a:latin typeface="Calibri" panose="020F0502020204030204" pitchFamily="34" charset="0"/>
                <a:cs typeface="Calibri" panose="020F0502020204030204" pitchFamily="34" charset="0"/>
              </a:rPr>
              <a:t>Carrier West • Roger </a:t>
            </a:r>
            <a:r>
              <a:rPr lang="en-US" sz="1000" dirty="0" err="1">
                <a:latin typeface="Calibri" panose="020F0502020204030204" pitchFamily="34" charset="0"/>
                <a:cs typeface="Calibri" panose="020F0502020204030204" pitchFamily="34" charset="0"/>
              </a:rPr>
              <a:t>Yannett</a:t>
            </a:r>
            <a:r>
              <a:rPr lang="en-US" sz="1000" dirty="0">
                <a:latin typeface="Calibri" panose="020F0502020204030204" pitchFamily="34" charset="0"/>
                <a:cs typeface="Calibri" panose="020F0502020204030204" pitchFamily="34" charset="0"/>
              </a:rPr>
              <a:t>, Territory Manager / Residential New Construction Specialist</a:t>
            </a:r>
          </a:p>
          <a:p>
            <a:pPr marL="400050" lvl="1" indent="0">
              <a:spcBef>
                <a:spcPts val="200"/>
              </a:spcBef>
              <a:buNone/>
              <a:tabLst>
                <a:tab pos="1252538" algn="l"/>
                <a:tab pos="1422400" algn="l"/>
              </a:tabLst>
            </a:pPr>
            <a:r>
              <a:rPr lang="en-US" sz="1000" b="1" dirty="0">
                <a:latin typeface="Calibri" panose="020F0502020204030204" pitchFamily="34" charset="0"/>
                <a:cs typeface="Calibri" panose="020F0502020204030204" pitchFamily="34" charset="0"/>
              </a:rPr>
              <a:t>| PANEL DISCUSSION &amp; Q&amp;A </a:t>
            </a:r>
            <a:endParaRPr lang="en-US" sz="1000" dirty="0">
              <a:latin typeface="Calibri" panose="020F0502020204030204" pitchFamily="34" charset="0"/>
              <a:cs typeface="Calibri" panose="020F0502020204030204" pitchFamily="34" charset="0"/>
            </a:endParaRPr>
          </a:p>
          <a:p>
            <a:pPr marL="457200" indent="-457200">
              <a:spcBef>
                <a:spcPts val="0"/>
              </a:spcBef>
              <a:spcAft>
                <a:spcPts val="0"/>
              </a:spcAft>
              <a:buFont typeface="Arial" panose="020B0604020202020204" pitchFamily="34" charset="0"/>
              <a:buChar char="•"/>
            </a:pPr>
            <a:endParaRPr lang="en-US" sz="1800" dirty="0">
              <a:effectLst/>
              <a:latin typeface="+mj-lt"/>
              <a:ea typeface="Times New Roman" panose="02020603050405020304" pitchFamily="18" charset="0"/>
            </a:endParaRPr>
          </a:p>
          <a:p>
            <a:pPr marL="457200" indent="-457200">
              <a:spcBef>
                <a:spcPts val="0"/>
              </a:spcBef>
              <a:spcAft>
                <a:spcPts val="0"/>
              </a:spcAft>
              <a:buFont typeface="Arial" panose="020B0604020202020204" pitchFamily="34" charset="0"/>
              <a:buChar char="•"/>
            </a:pPr>
            <a:r>
              <a:rPr lang="en-US" sz="1800" b="1" dirty="0">
                <a:effectLst/>
                <a:latin typeface="+mj-lt"/>
                <a:ea typeface="Times New Roman" panose="02020603050405020304" pitchFamily="18" charset="0"/>
              </a:rPr>
              <a:t>XCEL EER &amp; </a:t>
            </a:r>
            <a:r>
              <a:rPr lang="en-US" sz="1800" b="1" dirty="0">
                <a:latin typeface="+mj-lt"/>
                <a:ea typeface="Times New Roman" panose="02020603050405020304" pitchFamily="18" charset="0"/>
              </a:rPr>
              <a:t>HSPF </a:t>
            </a:r>
            <a:r>
              <a:rPr lang="en-US" sz="1800" b="1" dirty="0">
                <a:effectLst/>
                <a:latin typeface="+mj-lt"/>
                <a:ea typeface="Times New Roman" panose="02020603050405020304" pitchFamily="18" charset="0"/>
              </a:rPr>
              <a:t>Rating for HP’s | </a:t>
            </a:r>
            <a:r>
              <a:rPr lang="en-US" sz="1800" b="1" dirty="0">
                <a:latin typeface="+mj-lt"/>
                <a:ea typeface="Times New Roman" panose="02020603050405020304" pitchFamily="18" charset="0"/>
              </a:rPr>
              <a:t>Meeting Yesterday, March 16, 3-4p</a:t>
            </a:r>
            <a:endParaRPr lang="en-US" sz="1800" b="1" dirty="0">
              <a:effectLst/>
              <a:latin typeface="+mj-lt"/>
              <a:ea typeface="Times New Roman" panose="02020603050405020304" pitchFamily="18" charset="0"/>
            </a:endParaRPr>
          </a:p>
          <a:p>
            <a:pPr marL="400050" lvl="1" indent="0">
              <a:spcBef>
                <a:spcPts val="0"/>
              </a:spcBef>
              <a:spcAft>
                <a:spcPts val="0"/>
              </a:spcAft>
              <a:buNone/>
            </a:pPr>
            <a:r>
              <a:rPr lang="en-US" sz="1400" dirty="0">
                <a:effectLst/>
                <a:latin typeface="+mj-lt"/>
                <a:ea typeface="Times New Roman" panose="02020603050405020304" pitchFamily="18" charset="0"/>
              </a:rPr>
              <a:t> Impacts HP Equipment Eligibility for Xcel Energy Rebates (see next slide)</a:t>
            </a:r>
          </a:p>
          <a:p>
            <a:pPr marL="400050" lvl="1" indent="0">
              <a:spcBef>
                <a:spcPts val="0"/>
              </a:spcBef>
              <a:spcAft>
                <a:spcPts val="0"/>
              </a:spcAft>
              <a:buNone/>
            </a:pPr>
            <a:endParaRPr lang="en-US" sz="1800" dirty="0">
              <a:latin typeface="+mj-lt"/>
              <a:ea typeface="Times New Roman" panose="02020603050405020304" pitchFamily="18" charset="0"/>
            </a:endParaRPr>
          </a:p>
          <a:p>
            <a:pPr marL="0" lvl="1" indent="0">
              <a:spcBef>
                <a:spcPts val="0"/>
              </a:spcBef>
              <a:spcAft>
                <a:spcPts val="0"/>
              </a:spcAft>
              <a:buNone/>
            </a:pPr>
            <a:r>
              <a:rPr lang="en-US" sz="2400" b="1" dirty="0">
                <a:solidFill>
                  <a:srgbClr val="002060"/>
                </a:solidFill>
                <a:effectLst/>
                <a:latin typeface="+mj-lt"/>
                <a:ea typeface="Times New Roman" panose="02020603050405020304" pitchFamily="18" charset="0"/>
              </a:rPr>
              <a:t>Next | Initiatives</a:t>
            </a:r>
          </a:p>
          <a:p>
            <a:pPr marL="400050" lvl="1" indent="0">
              <a:spcBef>
                <a:spcPts val="0"/>
              </a:spcBef>
              <a:spcAft>
                <a:spcPts val="0"/>
              </a:spcAft>
              <a:buNone/>
            </a:pPr>
            <a:endParaRPr lang="en-US" sz="1800" dirty="0">
              <a:effectLst/>
              <a:latin typeface="+mj-lt"/>
              <a:ea typeface="Times New Roman" panose="02020603050405020304" pitchFamily="18" charset="0"/>
            </a:endParaRPr>
          </a:p>
          <a:p>
            <a:pPr marL="457200" indent="-457200">
              <a:spcBef>
                <a:spcPts val="0"/>
              </a:spcBef>
              <a:spcAft>
                <a:spcPts val="0"/>
              </a:spcAft>
              <a:buFont typeface="Arial" panose="020B0604020202020204" pitchFamily="34" charset="0"/>
              <a:buChar char="•"/>
            </a:pPr>
            <a:r>
              <a:rPr lang="en-US" sz="1800" b="1" dirty="0">
                <a:effectLst/>
                <a:latin typeface="+mj-lt"/>
                <a:ea typeface="Times New Roman" panose="02020603050405020304" pitchFamily="18" charset="0"/>
              </a:rPr>
              <a:t>Colorado’s Shared HP Forecast | Working </a:t>
            </a:r>
            <a:r>
              <a:rPr lang="en-US" sz="1800" b="1" dirty="0">
                <a:latin typeface="+mj-lt"/>
                <a:ea typeface="Times New Roman" panose="02020603050405020304" pitchFamily="18" charset="0"/>
              </a:rPr>
              <a:t>Meeting March 30, 3-4p</a:t>
            </a:r>
            <a:endParaRPr lang="en-US" sz="1800" b="1" dirty="0">
              <a:effectLst/>
              <a:latin typeface="+mj-lt"/>
              <a:ea typeface="Times New Roman" panose="02020603050405020304" pitchFamily="18" charset="0"/>
            </a:endParaRPr>
          </a:p>
          <a:p>
            <a:pPr marL="400050" lvl="1" indent="0">
              <a:spcBef>
                <a:spcPts val="0"/>
              </a:spcBef>
              <a:spcAft>
                <a:spcPts val="0"/>
              </a:spcAft>
              <a:buNone/>
            </a:pPr>
            <a:r>
              <a:rPr lang="en-US" sz="1800" dirty="0">
                <a:effectLst/>
                <a:latin typeface="+mj-lt"/>
                <a:ea typeface="Times New Roman" panose="02020603050405020304" pitchFamily="18" charset="0"/>
              </a:rPr>
              <a:t> </a:t>
            </a:r>
            <a:r>
              <a:rPr lang="en-US" sz="1400" dirty="0">
                <a:effectLst/>
                <a:latin typeface="+mj-lt"/>
                <a:ea typeface="Times New Roman" panose="02020603050405020304" pitchFamily="18" charset="0"/>
              </a:rPr>
              <a:t>2 scenarios to present to statewide utilities &amp; city jurisdictions for market  </a:t>
            </a:r>
          </a:p>
          <a:p>
            <a:pPr marL="400050" lvl="1" indent="0">
              <a:spcBef>
                <a:spcPts val="0"/>
              </a:spcBef>
              <a:spcAft>
                <a:spcPts val="0"/>
              </a:spcAft>
              <a:buNone/>
            </a:pPr>
            <a:r>
              <a:rPr lang="en-US" sz="1400" dirty="0">
                <a:effectLst/>
                <a:latin typeface="+mj-lt"/>
                <a:ea typeface="Times New Roman" panose="02020603050405020304" pitchFamily="18" charset="0"/>
              </a:rPr>
              <a:t> development incentives &amp; support (see following slide)</a:t>
            </a:r>
          </a:p>
          <a:p>
            <a:pPr marL="857250" lvl="1" indent="-457200">
              <a:spcBef>
                <a:spcPts val="0"/>
              </a:spcBef>
              <a:spcAft>
                <a:spcPts val="0"/>
              </a:spcAft>
              <a:buFont typeface="Arial" panose="020B0604020202020204" pitchFamily="34" charset="0"/>
              <a:buChar char="•"/>
            </a:pPr>
            <a:endParaRPr lang="en-US" sz="1800" dirty="0">
              <a:solidFill>
                <a:srgbClr val="002060"/>
              </a:solidFill>
              <a:effectLst/>
              <a:latin typeface="+mj-lt"/>
              <a:ea typeface="Times New Roman" panose="02020603050405020304" pitchFamily="18" charset="0"/>
            </a:endParaRPr>
          </a:p>
          <a:p>
            <a:pPr>
              <a:lnSpc>
                <a:spcPct val="107000"/>
              </a:lnSpc>
              <a:spcBef>
                <a:spcPts val="0"/>
              </a:spcBef>
              <a:spcAft>
                <a:spcPts val="0"/>
              </a:spcAft>
            </a:pPr>
            <a:endParaRPr lang="en-US" sz="2400" dirty="0">
              <a:solidFill>
                <a:srgbClr val="002060"/>
              </a:solidFill>
              <a:latin typeface="Calibri" panose="020F0502020204030204" pitchFamily="34" charset="0"/>
              <a:cs typeface="Calibri" panose="020F0502020204030204" pitchFamily="34" charset="0"/>
            </a:endParaRPr>
          </a:p>
        </p:txBody>
      </p:sp>
      <p:sp>
        <p:nvSpPr>
          <p:cNvPr id="6" name="Footer Placeholder 2">
            <a:extLst>
              <a:ext uri="{FF2B5EF4-FFF2-40B4-BE49-F238E27FC236}">
                <a16:creationId xmlns:a16="http://schemas.microsoft.com/office/drawing/2014/main" id="{80B1C3D4-28BC-2343-BFA8-D1A066EB8265}"/>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5</a:t>
            </a:fld>
            <a:r>
              <a:rPr lang="en-US" dirty="0"/>
              <a:t>  |   HVAC/HP ACTION GROUP</a:t>
            </a:r>
          </a:p>
        </p:txBody>
      </p:sp>
      <p:sp>
        <p:nvSpPr>
          <p:cNvPr id="10" name="Date Placeholder 3">
            <a:extLst>
              <a:ext uri="{FF2B5EF4-FFF2-40B4-BE49-F238E27FC236}">
                <a16:creationId xmlns:a16="http://schemas.microsoft.com/office/drawing/2014/main" id="{80570E9D-10B1-B743-8CE7-DCD17F0D8F99}"/>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Tree>
    <p:extLst>
      <p:ext uri="{BB962C8B-B14F-4D97-AF65-F5344CB8AC3E}">
        <p14:creationId xmlns:p14="http://schemas.microsoft.com/office/powerpoint/2010/main" val="255520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582706" y="1699260"/>
            <a:ext cx="8104094" cy="6697859"/>
          </a:xfrm>
          <a:prstGeom prst="rect">
            <a:avLst/>
          </a:prstGeom>
          <a:noFill/>
        </p:spPr>
        <p:txBody>
          <a:bodyPr wrap="square" rtlCol="0">
            <a:spAutoFit/>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The Agenda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1) Xcel Energy will recap how EER and HSPF relate to heat pump energy savings,  Xcel Energy will describe changes proposed in the 60-day notice and why, and which heat pump types these will apply to, Xcel Energy will explain what may change in the 2023 DSM extension and in the 2024-25 DSM filing, manufacturers help Xcel Energy with general questions and thoughts, future plans and wrap up.</a:t>
            </a:r>
          </a:p>
          <a:p>
            <a:pPr marL="0" marR="0">
              <a:spcBef>
                <a:spcPts val="0"/>
              </a:spcBef>
              <a:spcAft>
                <a:spcPts val="0"/>
              </a:spcAft>
            </a:pPr>
            <a:endParaRPr lang="en-US" sz="1200" dirty="0">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EEBC Manufacturers Agreed: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Short-term, these new levels are a move in the right direction and enable a large portion of their premium,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ccASHP</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ccMSHP</a:t>
            </a:r>
            <a:r>
              <a:rPr lang="en-US" sz="1200" dirty="0">
                <a:effectLst/>
                <a:latin typeface="Calibri" panose="020F0502020204030204" pitchFamily="34" charset="0"/>
                <a:ea typeface="Calibri" panose="020F0502020204030204" pitchFamily="34" charset="0"/>
                <a:cs typeface="Times New Roman" panose="02020603050405020304" pitchFamily="18" charset="0"/>
              </a:rPr>
              <a:t>, equipment and inverter-driven products to be eligible for heat pump rebates.  This is the first step in more changes to come through the 2023 DSM Extension filing, Strategic Issues filing, and 2024-2025 DSM full filing.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Long-term, manufacturers agreed to provide case studies and data analytics from other utilities and programs who have dropped the EER or have alternative methods.  Also, requested to “keep an eye” on SEER ratings as additional adjustments are needed because the units “take a big hit”  </a:t>
            </a: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Next steps: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Manufacturers to follow up with information/data on old ratings vs new EER 2, HSPF 2, &amp; SEER 2 to Xcel re-rated data.  Xcel asked EEBC to coordinate the data delivery Xcel.</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EEBC (Patricia R) and Xcel Energy (Ann K) set up a follow up meeting.</a:t>
            </a:r>
          </a:p>
          <a:p>
            <a:pPr marL="0" marR="0" algn="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EEBC Manufacturers Attended: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Doug White, Trane Technologies,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Doug.White@tranetechnologies.com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Brady Wooley, Trane Technologies,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BWoolley@trane.com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Robert Glass, Daikin, Goodman, Amana,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Robert.Glass@goodmanmfg.com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Sam Beeson Mitsubishi,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sbeeson@hvac.mea.com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Shawn LeMons, Mitsubishi, EEBC HP Action Group Chair,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slemons@hvac.mea.com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Mark Brown, Carrier West,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mbrown@carrierwest.com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Patricia Rothwell, EEBC,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patriica@eebco.org</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Xcel Energy Attended: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Joshua Martin,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Joshua.C.Martin@xcelenergy.com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Mike Papula,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Michael.P.Papula@xcelenergy.com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Ann Kirkpatrick,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ann.kirkpatrick@xcelenergy.com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342900" indent="-342900">
              <a:spcBef>
                <a:spcPts val="0"/>
              </a:spcBef>
              <a:spcAft>
                <a:spcPts val="0"/>
              </a:spcAft>
              <a:buFont typeface="Arial" panose="020B0604020202020204" pitchFamily="34" charset="0"/>
              <a:buChar char="•"/>
              <a:tabLst>
                <a:tab pos="228600" algn="l"/>
                <a:tab pos="514350" algn="l"/>
              </a:tabLst>
            </a:pPr>
            <a:endParaRPr lang="en-US" sz="2400" b="1" dirty="0">
              <a:solidFill>
                <a:srgbClr val="002064"/>
              </a:solidFill>
              <a:effectLst/>
              <a:latin typeface="Calibri" panose="020F0502020204030204" pitchFamily="34" charset="0"/>
              <a:ea typeface="Calibri" panose="020F0502020204030204" pitchFamily="34" charset="0"/>
            </a:endParaRPr>
          </a:p>
          <a:p>
            <a:pPr marL="1200150" lvl="2" indent="-285750">
              <a:lnSpc>
                <a:spcPct val="150000"/>
              </a:lnSpc>
              <a:buFont typeface="Arial" panose="020B0604020202020204" pitchFamily="34" charset="0"/>
              <a:buChar char="•"/>
            </a:pPr>
            <a:endParaRPr lang="en-US" dirty="0">
              <a:solidFill>
                <a:schemeClr val="accent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13"/>
          <a:stretch>
            <a:fillRect/>
          </a:stretch>
        </p:blipFill>
        <p:spPr>
          <a:xfrm>
            <a:off x="609600" y="1546860"/>
            <a:ext cx="7162800" cy="152400"/>
          </a:xfrm>
          <a:prstGeom prst="rect">
            <a:avLst/>
          </a:prstGeom>
        </p:spPr>
      </p:pic>
      <p:sp>
        <p:nvSpPr>
          <p:cNvPr id="4" name="TextBox 3">
            <a:extLst>
              <a:ext uri="{FF2B5EF4-FFF2-40B4-BE49-F238E27FC236}">
                <a16:creationId xmlns:a16="http://schemas.microsoft.com/office/drawing/2014/main" id="{D301FBB7-7704-4E72-8027-DA09EF7D44A1}"/>
              </a:ext>
            </a:extLst>
          </p:cNvPr>
          <p:cNvSpPr txBox="1"/>
          <p:nvPr/>
        </p:nvSpPr>
        <p:spPr>
          <a:xfrm>
            <a:off x="952958" y="568328"/>
            <a:ext cx="7581441" cy="1077218"/>
          </a:xfrm>
          <a:prstGeom prst="rect">
            <a:avLst/>
          </a:prstGeom>
          <a:noFill/>
        </p:spPr>
        <p:txBody>
          <a:bodyPr wrap="square">
            <a:spAutoFit/>
          </a:bodyPr>
          <a:lstStyle/>
          <a:p>
            <a:pPr>
              <a:spcBef>
                <a:spcPts val="0"/>
              </a:spcBef>
              <a:spcAft>
                <a:spcPts val="0"/>
              </a:spcAft>
            </a:pPr>
            <a:r>
              <a:rPr lang="en-US" sz="3200" b="1" dirty="0">
                <a:solidFill>
                  <a:srgbClr val="002060"/>
                </a:solidFill>
                <a:latin typeface="+mj-lt"/>
                <a:ea typeface="Times New Roman" panose="02020603050405020304" pitchFamily="18" charset="0"/>
              </a:rPr>
              <a:t>Results | Xcel Energy &amp; HPAG Manufacturer   Meeting RE: </a:t>
            </a:r>
            <a:r>
              <a:rPr lang="en-US" sz="3200" b="1" dirty="0">
                <a:solidFill>
                  <a:srgbClr val="002060"/>
                </a:solidFill>
                <a:effectLst/>
                <a:latin typeface="+mj-lt"/>
                <a:ea typeface="Times New Roman" panose="02020603050405020304" pitchFamily="18" charset="0"/>
              </a:rPr>
              <a:t>EER &amp; </a:t>
            </a:r>
            <a:r>
              <a:rPr lang="en-US" sz="3200" b="1" dirty="0">
                <a:solidFill>
                  <a:srgbClr val="002060"/>
                </a:solidFill>
                <a:latin typeface="+mj-lt"/>
                <a:ea typeface="Times New Roman" panose="02020603050405020304" pitchFamily="18" charset="0"/>
              </a:rPr>
              <a:t>HSPF </a:t>
            </a:r>
            <a:r>
              <a:rPr lang="en-US" sz="3200" b="1" dirty="0">
                <a:solidFill>
                  <a:srgbClr val="002060"/>
                </a:solidFill>
                <a:effectLst/>
                <a:latin typeface="+mj-lt"/>
                <a:ea typeface="Times New Roman" panose="02020603050405020304" pitchFamily="18" charset="0"/>
              </a:rPr>
              <a:t>Rating for HP’s</a:t>
            </a:r>
          </a:p>
        </p:txBody>
      </p:sp>
      <p:sp>
        <p:nvSpPr>
          <p:cNvPr id="14" name="Content Placeholder 2">
            <a:extLst>
              <a:ext uri="{FF2B5EF4-FFF2-40B4-BE49-F238E27FC236}">
                <a16:creationId xmlns:a16="http://schemas.microsoft.com/office/drawing/2014/main" id="{F62A8A0B-F682-4168-A355-4BEBABF077B0}"/>
              </a:ext>
            </a:extLst>
          </p:cNvPr>
          <p:cNvSpPr txBox="1">
            <a:spLocks/>
          </p:cNvSpPr>
          <p:nvPr/>
        </p:nvSpPr>
        <p:spPr>
          <a:xfrm>
            <a:off x="762000" y="1766994"/>
            <a:ext cx="7772400" cy="486240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endParaRPr lang="en-US" sz="900" dirty="0">
              <a:solidFill>
                <a:srgbClr val="53A31B"/>
              </a:solidFill>
              <a:latin typeface="+mj-lt"/>
              <a:ea typeface="Times New Roman" panose="02020603050405020304" pitchFamily="18" charset="0"/>
            </a:endParaRPr>
          </a:p>
        </p:txBody>
      </p:sp>
      <p:sp>
        <p:nvSpPr>
          <p:cNvPr id="6" name="Footer Placeholder 2">
            <a:extLst>
              <a:ext uri="{FF2B5EF4-FFF2-40B4-BE49-F238E27FC236}">
                <a16:creationId xmlns:a16="http://schemas.microsoft.com/office/drawing/2014/main" id="{80B1C3D4-28BC-2343-BFA8-D1A066EB8265}"/>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6</a:t>
            </a:fld>
            <a:r>
              <a:rPr lang="en-US" dirty="0"/>
              <a:t>  |   HVAC/HP ACTION GROUP</a:t>
            </a:r>
          </a:p>
        </p:txBody>
      </p:sp>
      <p:sp>
        <p:nvSpPr>
          <p:cNvPr id="10" name="Date Placeholder 3">
            <a:extLst>
              <a:ext uri="{FF2B5EF4-FFF2-40B4-BE49-F238E27FC236}">
                <a16:creationId xmlns:a16="http://schemas.microsoft.com/office/drawing/2014/main" id="{80570E9D-10B1-B743-8CE7-DCD17F0D8F99}"/>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Tree>
    <p:extLst>
      <p:ext uri="{BB962C8B-B14F-4D97-AF65-F5344CB8AC3E}">
        <p14:creationId xmlns:p14="http://schemas.microsoft.com/office/powerpoint/2010/main" val="4205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43DB9-81B8-CF4F-B949-B192BB649431}"/>
              </a:ext>
            </a:extLst>
          </p:cNvPr>
          <p:cNvSpPr txBox="1"/>
          <p:nvPr/>
        </p:nvSpPr>
        <p:spPr>
          <a:xfrm>
            <a:off x="582706" y="1699260"/>
            <a:ext cx="8104094" cy="4846263"/>
          </a:xfrm>
          <a:prstGeom prst="rect">
            <a:avLst/>
          </a:prstGeom>
          <a:noFill/>
        </p:spPr>
        <p:txBody>
          <a:bodyPr wrap="square" rtlCol="0">
            <a:spAutoFit/>
          </a:bodyPr>
          <a:lstStyle/>
          <a:p>
            <a:pPr>
              <a:spcBef>
                <a:spcPts val="0"/>
              </a:spcBef>
              <a:spcAft>
                <a:spcPts val="0"/>
              </a:spcAft>
            </a:pPr>
            <a:r>
              <a:rPr lang="en-US" sz="1800" dirty="0">
                <a:effectLst/>
                <a:latin typeface="Calibri" panose="020F0502020204030204" pitchFamily="34" charset="0"/>
                <a:ea typeface="Calibri" panose="020F0502020204030204" pitchFamily="34" charset="0"/>
              </a:rPr>
              <a:t>As of 3/16/22 Proposed 60-day notice changes</a:t>
            </a: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endParaRPr lang="en-US" sz="1800" dirty="0">
              <a:effectLst/>
              <a:latin typeface="Calibri" panose="020F0502020204030204" pitchFamily="34" charset="0"/>
              <a:ea typeface="Calibri" panose="020F0502020204030204" pitchFamily="34" charset="0"/>
            </a:endParaRP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endParaRPr lang="en-US" sz="1800" dirty="0">
              <a:effectLst/>
              <a:latin typeface="Calibri" panose="020F0502020204030204" pitchFamily="34" charset="0"/>
              <a:ea typeface="Calibri" panose="020F0502020204030204" pitchFamily="34" charset="0"/>
            </a:endParaRP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endParaRPr lang="en-US" sz="1800" dirty="0">
              <a:effectLst/>
              <a:latin typeface="Calibri" panose="020F0502020204030204" pitchFamily="34" charset="0"/>
              <a:ea typeface="Calibri" panose="020F0502020204030204" pitchFamily="34" charset="0"/>
            </a:endParaRP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endParaRPr lang="en-US" sz="1800" dirty="0">
              <a:effectLst/>
              <a:latin typeface="Calibri" panose="020F0502020204030204" pitchFamily="34" charset="0"/>
              <a:ea typeface="Calibri" panose="020F0502020204030204" pitchFamily="34" charset="0"/>
            </a:endParaRP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endParaRPr lang="en-US" sz="1800" dirty="0">
              <a:effectLst/>
              <a:latin typeface="Calibri" panose="020F0502020204030204" pitchFamily="34" charset="0"/>
              <a:ea typeface="Calibri" panose="020F0502020204030204" pitchFamily="34" charset="0"/>
            </a:endParaRP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endParaRPr lang="en-US" sz="1800" dirty="0">
              <a:effectLst/>
              <a:latin typeface="Calibri" panose="020F0502020204030204" pitchFamily="34" charset="0"/>
              <a:ea typeface="Calibri" panose="020F0502020204030204" pitchFamily="34" charset="0"/>
            </a:endParaRPr>
          </a:p>
          <a:p>
            <a:pPr>
              <a:spcBef>
                <a:spcPts val="0"/>
              </a:spcBef>
              <a:spcAft>
                <a:spcPts val="0"/>
              </a:spcAft>
            </a:pPr>
            <a:endParaRPr lang="en-US" dirty="0">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Meeting outcome: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Xcel Energy discovered their baseline was based on HP and switched to AC, giving them more flexibility to lower the EER and HSPF.  See recap of proposed chart.</a:t>
            </a:r>
          </a:p>
        </p:txBody>
      </p:sp>
      <p:pic>
        <p:nvPicPr>
          <p:cNvPr id="7" name="Picture 6">
            <a:extLst>
              <a:ext uri="{FF2B5EF4-FFF2-40B4-BE49-F238E27FC236}">
                <a16:creationId xmlns:a16="http://schemas.microsoft.com/office/drawing/2014/main" id="{C35CFF05-FD08-422C-8246-39F1A198B7E7}"/>
              </a:ext>
            </a:extLst>
          </p:cNvPr>
          <p:cNvPicPr>
            <a:picLocks noChangeAspect="1"/>
          </p:cNvPicPr>
          <p:nvPr/>
        </p:nvPicPr>
        <p:blipFill>
          <a:blip r:embed="rId3"/>
          <a:stretch>
            <a:fillRect/>
          </a:stretch>
        </p:blipFill>
        <p:spPr>
          <a:xfrm>
            <a:off x="609600" y="1546860"/>
            <a:ext cx="7162800" cy="152400"/>
          </a:xfrm>
          <a:prstGeom prst="rect">
            <a:avLst/>
          </a:prstGeom>
        </p:spPr>
      </p:pic>
      <p:sp>
        <p:nvSpPr>
          <p:cNvPr id="4" name="TextBox 3">
            <a:extLst>
              <a:ext uri="{FF2B5EF4-FFF2-40B4-BE49-F238E27FC236}">
                <a16:creationId xmlns:a16="http://schemas.microsoft.com/office/drawing/2014/main" id="{D301FBB7-7704-4E72-8027-DA09EF7D44A1}"/>
              </a:ext>
            </a:extLst>
          </p:cNvPr>
          <p:cNvSpPr txBox="1"/>
          <p:nvPr/>
        </p:nvSpPr>
        <p:spPr>
          <a:xfrm>
            <a:off x="952958" y="568328"/>
            <a:ext cx="7581441" cy="1077218"/>
          </a:xfrm>
          <a:prstGeom prst="rect">
            <a:avLst/>
          </a:prstGeom>
          <a:noFill/>
        </p:spPr>
        <p:txBody>
          <a:bodyPr wrap="square">
            <a:spAutoFit/>
          </a:bodyPr>
          <a:lstStyle/>
          <a:p>
            <a:pPr>
              <a:spcBef>
                <a:spcPts val="0"/>
              </a:spcBef>
              <a:spcAft>
                <a:spcPts val="0"/>
              </a:spcAft>
            </a:pPr>
            <a:r>
              <a:rPr lang="en-US" sz="3200" b="1" dirty="0">
                <a:solidFill>
                  <a:srgbClr val="002060"/>
                </a:solidFill>
                <a:latin typeface="+mj-lt"/>
                <a:ea typeface="Times New Roman" panose="02020603050405020304" pitchFamily="18" charset="0"/>
              </a:rPr>
              <a:t>Results | Xcel Energy &amp; HPAG Manufacturer   Meeting RE: </a:t>
            </a:r>
            <a:r>
              <a:rPr lang="en-US" sz="3200" b="1" dirty="0">
                <a:solidFill>
                  <a:srgbClr val="002060"/>
                </a:solidFill>
                <a:effectLst/>
                <a:latin typeface="+mj-lt"/>
                <a:ea typeface="Times New Roman" panose="02020603050405020304" pitchFamily="18" charset="0"/>
              </a:rPr>
              <a:t>EER &amp; </a:t>
            </a:r>
            <a:r>
              <a:rPr lang="en-US" sz="3200" b="1" dirty="0">
                <a:solidFill>
                  <a:srgbClr val="002060"/>
                </a:solidFill>
                <a:latin typeface="+mj-lt"/>
                <a:ea typeface="Times New Roman" panose="02020603050405020304" pitchFamily="18" charset="0"/>
              </a:rPr>
              <a:t>HSPF </a:t>
            </a:r>
            <a:r>
              <a:rPr lang="en-US" sz="3200" b="1" dirty="0">
                <a:solidFill>
                  <a:srgbClr val="002060"/>
                </a:solidFill>
                <a:effectLst/>
                <a:latin typeface="+mj-lt"/>
                <a:ea typeface="Times New Roman" panose="02020603050405020304" pitchFamily="18" charset="0"/>
              </a:rPr>
              <a:t>Rating for HP’s</a:t>
            </a:r>
          </a:p>
        </p:txBody>
      </p:sp>
      <p:sp>
        <p:nvSpPr>
          <p:cNvPr id="14" name="Content Placeholder 2">
            <a:extLst>
              <a:ext uri="{FF2B5EF4-FFF2-40B4-BE49-F238E27FC236}">
                <a16:creationId xmlns:a16="http://schemas.microsoft.com/office/drawing/2014/main" id="{F62A8A0B-F682-4168-A355-4BEBABF077B0}"/>
              </a:ext>
            </a:extLst>
          </p:cNvPr>
          <p:cNvSpPr txBox="1">
            <a:spLocks/>
          </p:cNvSpPr>
          <p:nvPr/>
        </p:nvSpPr>
        <p:spPr>
          <a:xfrm>
            <a:off x="762000" y="1766994"/>
            <a:ext cx="7772400" cy="486240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endParaRPr lang="en-US" sz="900" dirty="0">
              <a:solidFill>
                <a:srgbClr val="53A31B"/>
              </a:solidFill>
              <a:latin typeface="+mj-lt"/>
              <a:ea typeface="Times New Roman" panose="02020603050405020304" pitchFamily="18" charset="0"/>
            </a:endParaRPr>
          </a:p>
        </p:txBody>
      </p:sp>
      <p:sp>
        <p:nvSpPr>
          <p:cNvPr id="6" name="Footer Placeholder 2">
            <a:extLst>
              <a:ext uri="{FF2B5EF4-FFF2-40B4-BE49-F238E27FC236}">
                <a16:creationId xmlns:a16="http://schemas.microsoft.com/office/drawing/2014/main" id="{80B1C3D4-28BC-2343-BFA8-D1A066EB8265}"/>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7</a:t>
            </a:fld>
            <a:r>
              <a:rPr lang="en-US" dirty="0"/>
              <a:t>  |   HVAC/HP ACTION GROUP</a:t>
            </a:r>
          </a:p>
        </p:txBody>
      </p:sp>
      <p:sp>
        <p:nvSpPr>
          <p:cNvPr id="10" name="Date Placeholder 3">
            <a:extLst>
              <a:ext uri="{FF2B5EF4-FFF2-40B4-BE49-F238E27FC236}">
                <a16:creationId xmlns:a16="http://schemas.microsoft.com/office/drawing/2014/main" id="{80570E9D-10B1-B743-8CE7-DCD17F0D8F99}"/>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pic>
        <p:nvPicPr>
          <p:cNvPr id="8" name="Picture 7" descr="Graphical user interface, table, Excel&#10;&#10;Description automatically generated">
            <a:extLst>
              <a:ext uri="{FF2B5EF4-FFF2-40B4-BE49-F238E27FC236}">
                <a16:creationId xmlns:a16="http://schemas.microsoft.com/office/drawing/2014/main" id="{831033B3-777C-40B8-812A-6F4BC92F1E54}"/>
              </a:ext>
            </a:extLst>
          </p:cNvPr>
          <p:cNvPicPr>
            <a:picLocks noChangeAspect="1"/>
          </p:cNvPicPr>
          <p:nvPr/>
        </p:nvPicPr>
        <p:blipFill>
          <a:blip r:embed="rId4"/>
          <a:stretch>
            <a:fillRect/>
          </a:stretch>
        </p:blipFill>
        <p:spPr>
          <a:xfrm>
            <a:off x="1181100" y="2057400"/>
            <a:ext cx="5943600" cy="3455670"/>
          </a:xfrm>
          <a:prstGeom prst="rect">
            <a:avLst/>
          </a:prstGeom>
        </p:spPr>
      </p:pic>
    </p:spTree>
    <p:extLst>
      <p:ext uri="{BB962C8B-B14F-4D97-AF65-F5344CB8AC3E}">
        <p14:creationId xmlns:p14="http://schemas.microsoft.com/office/powerpoint/2010/main" val="35508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FFA82E-FEDD-AD4F-8EA1-5FA9AF365DEF}"/>
              </a:ext>
            </a:extLst>
          </p:cNvPr>
          <p:cNvSpPr txBox="1"/>
          <p:nvPr/>
        </p:nvSpPr>
        <p:spPr>
          <a:xfrm>
            <a:off x="723899" y="228600"/>
            <a:ext cx="7696200" cy="584775"/>
          </a:xfrm>
          <a:prstGeom prst="rect">
            <a:avLst/>
          </a:prstGeom>
          <a:noFill/>
        </p:spPr>
        <p:txBody>
          <a:bodyPr wrap="square">
            <a:spAutoFit/>
          </a:bodyPr>
          <a:lstStyle/>
          <a:p>
            <a:pPr algn="ctr"/>
            <a:r>
              <a:rPr lang="en-US" sz="3200" dirty="0">
                <a:solidFill>
                  <a:srgbClr val="002064"/>
                </a:solidFill>
                <a:latin typeface="Calibri" panose="020F0502020204030204" pitchFamily="34" charset="0"/>
                <a:cs typeface="Calibri" panose="020F0502020204030204" pitchFamily="34" charset="0"/>
              </a:rPr>
              <a:t>COLORADO’S SHARED HEAT PUMP FORECAST</a:t>
            </a:r>
          </a:p>
        </p:txBody>
      </p:sp>
      <p:sp>
        <p:nvSpPr>
          <p:cNvPr id="3" name="Rectangle 2">
            <a:extLst>
              <a:ext uri="{FF2B5EF4-FFF2-40B4-BE49-F238E27FC236}">
                <a16:creationId xmlns:a16="http://schemas.microsoft.com/office/drawing/2014/main" id="{631C91BE-B35F-E246-A3E7-C21857402977}"/>
              </a:ext>
            </a:extLst>
          </p:cNvPr>
          <p:cNvSpPr/>
          <p:nvPr/>
        </p:nvSpPr>
        <p:spPr>
          <a:xfrm>
            <a:off x="762000" y="914400"/>
            <a:ext cx="5022573" cy="1031051"/>
          </a:xfrm>
          <a:prstGeom prst="rect">
            <a:avLst/>
          </a:prstGeom>
        </p:spPr>
        <p:txBody>
          <a:bodyPr wrap="square">
            <a:spAutoFit/>
          </a:bodyPr>
          <a:lstStyle/>
          <a:p>
            <a:r>
              <a:rPr lang="en-US" sz="1600" b="1" dirty="0">
                <a:solidFill>
                  <a:srgbClr val="002064"/>
                </a:solidFill>
                <a:latin typeface="Calibri" panose="020F0502020204030204" pitchFamily="34" charset="0"/>
                <a:cs typeface="Calibri" panose="020F0502020204030204" pitchFamily="34" charset="0"/>
              </a:rPr>
              <a:t>HEAT PUMP MARKET PENETRATION </a:t>
            </a:r>
            <a:br>
              <a:rPr lang="en-US" sz="1600" b="1" dirty="0">
                <a:solidFill>
                  <a:srgbClr val="002064"/>
                </a:solidFill>
                <a:latin typeface="Calibri" panose="020F0502020204030204" pitchFamily="34" charset="0"/>
                <a:cs typeface="Calibri" panose="020F0502020204030204" pitchFamily="34" charset="0"/>
              </a:rPr>
            </a:br>
            <a:r>
              <a:rPr lang="en-US" sz="1600" b="1" dirty="0">
                <a:solidFill>
                  <a:srgbClr val="002064"/>
                </a:solidFill>
                <a:latin typeface="Calibri" panose="020F0502020204030204" pitchFamily="34" charset="0"/>
                <a:cs typeface="Calibri" panose="020F0502020204030204" pitchFamily="34" charset="0"/>
              </a:rPr>
              <a:t>&amp; GROWTH TRAJECTORY BY 2030</a:t>
            </a:r>
          </a:p>
          <a:p>
            <a:r>
              <a:rPr lang="en-US" sz="1000" b="1" dirty="0">
                <a:solidFill>
                  <a:srgbClr val="92D050"/>
                </a:solidFill>
                <a:latin typeface="Calibri" panose="020F0502020204030204" pitchFamily="34" charset="0"/>
                <a:cs typeface="Calibri" panose="020F0502020204030204" pitchFamily="34" charset="0"/>
              </a:rPr>
              <a:t>–––––––––––––––––––––––––––––––––––––––––––––––––––––––––––––––––––––</a:t>
            </a:r>
          </a:p>
          <a:p>
            <a:r>
              <a:rPr lang="en-US" sz="1000" b="1" dirty="0">
                <a:solidFill>
                  <a:srgbClr val="002064"/>
                </a:solidFill>
                <a:latin typeface="Calibri" panose="020F0502020204030204" pitchFamily="34" charset="0"/>
                <a:cs typeface="Calibri" panose="020F0502020204030204" pitchFamily="34" charset="0"/>
              </a:rPr>
              <a:t>SOURCE | </a:t>
            </a:r>
            <a:r>
              <a:rPr lang="en-US" sz="1000" dirty="0">
                <a:solidFill>
                  <a:srgbClr val="002064"/>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4 Stages of Hockey Stick Growth, Bobby Marin, Entrepreneur and Author</a:t>
            </a:r>
            <a:endParaRPr lang="en-US" sz="1000" dirty="0">
              <a:solidFill>
                <a:srgbClr val="002064"/>
              </a:solidFill>
              <a:latin typeface="Calibri" panose="020F0502020204030204" pitchFamily="34" charset="0"/>
              <a:cs typeface="Calibri" panose="020F0502020204030204" pitchFamily="34" charset="0"/>
            </a:endParaRPr>
          </a:p>
          <a:p>
            <a:endParaRPr lang="en-US" sz="900" dirty="0">
              <a:solidFill>
                <a:srgbClr val="002064"/>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6DD63E7-16A2-714F-86EF-ECDE65522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787432"/>
            <a:ext cx="1432448" cy="537168"/>
          </a:xfrm>
          <a:prstGeom prst="rect">
            <a:avLst/>
          </a:prstGeom>
        </p:spPr>
      </p:pic>
      <p:pic>
        <p:nvPicPr>
          <p:cNvPr id="5" name="Picture 4">
            <a:extLst>
              <a:ext uri="{FF2B5EF4-FFF2-40B4-BE49-F238E27FC236}">
                <a16:creationId xmlns:a16="http://schemas.microsoft.com/office/drawing/2014/main" id="{66849E96-3A42-8D4C-B6D7-90CA3E483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1920"/>
          </a:xfrm>
          <a:prstGeom prst="rect">
            <a:avLst/>
          </a:prstGeom>
        </p:spPr>
      </p:pic>
      <p:pic>
        <p:nvPicPr>
          <p:cNvPr id="6" name="Picture 5">
            <a:extLst>
              <a:ext uri="{FF2B5EF4-FFF2-40B4-BE49-F238E27FC236}">
                <a16:creationId xmlns:a16="http://schemas.microsoft.com/office/drawing/2014/main" id="{4E32F568-0D2D-2F49-B290-1E71C45F0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36080"/>
            <a:ext cx="9144000" cy="121920"/>
          </a:xfrm>
          <a:prstGeom prst="rect">
            <a:avLst/>
          </a:prstGeom>
        </p:spPr>
      </p:pic>
      <p:pic>
        <p:nvPicPr>
          <p:cNvPr id="7" name="Picture 6">
            <a:extLst>
              <a:ext uri="{FF2B5EF4-FFF2-40B4-BE49-F238E27FC236}">
                <a16:creationId xmlns:a16="http://schemas.microsoft.com/office/drawing/2014/main" id="{55FACE9F-2BDE-8649-BAD7-4A9F4379C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 y="900613"/>
            <a:ext cx="8686800" cy="5377542"/>
          </a:xfrm>
          <a:prstGeom prst="rect">
            <a:avLst/>
          </a:prstGeom>
        </p:spPr>
      </p:pic>
    </p:spTree>
    <p:extLst>
      <p:ext uri="{BB962C8B-B14F-4D97-AF65-F5344CB8AC3E}">
        <p14:creationId xmlns:p14="http://schemas.microsoft.com/office/powerpoint/2010/main" val="16595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90027-B6A7-FD40-9CE3-90751D67946E}"/>
              </a:ext>
            </a:extLst>
          </p:cNvPr>
          <p:cNvSpPr txBox="1"/>
          <p:nvPr/>
        </p:nvSpPr>
        <p:spPr>
          <a:xfrm>
            <a:off x="1295400" y="1524000"/>
            <a:ext cx="7391400" cy="2436564"/>
          </a:xfrm>
          <a:prstGeom prst="rect">
            <a:avLst/>
          </a:prstGeom>
          <a:noFill/>
        </p:spPr>
        <p:txBody>
          <a:bodyPr wrap="square">
            <a:spAutoFit/>
          </a:bodyPr>
          <a:lstStyle/>
          <a:p>
            <a:pPr marL="0" marR="0" algn="ctr">
              <a:spcBef>
                <a:spcPts val="1000"/>
              </a:spcBef>
              <a:spcAft>
                <a:spcPts val="0"/>
              </a:spcAft>
            </a:pPr>
            <a:r>
              <a:rPr lang="en-US" sz="3600" b="1" dirty="0">
                <a:effectLst/>
                <a:latin typeface="+mj-lt"/>
                <a:ea typeface="Times New Roman" panose="02020603050405020304" pitchFamily="18" charset="0"/>
              </a:rPr>
              <a:t>UPDATE | </a:t>
            </a:r>
            <a:r>
              <a:rPr lang="en-US" sz="3600" b="1" dirty="0">
                <a:latin typeface="+mj-lt"/>
                <a:ea typeface="Times New Roman" panose="02020603050405020304" pitchFamily="18" charset="0"/>
              </a:rPr>
              <a:t>Contractor / Dealers</a:t>
            </a:r>
          </a:p>
          <a:p>
            <a:pPr marL="0" marR="0" algn="ctr">
              <a:spcBef>
                <a:spcPts val="1000"/>
              </a:spcBef>
              <a:spcAft>
                <a:spcPts val="0"/>
              </a:spcAft>
            </a:pPr>
            <a:endParaRPr lang="en-US" sz="3600" b="1" dirty="0">
              <a:solidFill>
                <a:srgbClr val="002060"/>
              </a:solidFill>
              <a:effectLst/>
              <a:latin typeface="+mj-lt"/>
              <a:ea typeface="Times New Roman" panose="02020603050405020304" pitchFamily="18" charset="0"/>
            </a:endParaRPr>
          </a:p>
          <a:p>
            <a:pPr algn="ctr"/>
            <a:r>
              <a:rPr kumimoji="0" lang="en-US" altLang="en-US" sz="36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What Needs Identified to </a:t>
            </a:r>
            <a:r>
              <a:rPr lang="en-US" altLang="en-US" sz="3600" b="1" dirty="0">
                <a:solidFill>
                  <a:srgbClr val="002060"/>
                </a:solidFill>
                <a:latin typeface="Arial" panose="020B0604020202020204" pitchFamily="34" charset="0"/>
                <a:ea typeface="Times New Roman" panose="02020603050405020304" pitchFamily="18" charset="0"/>
                <a:cs typeface="Arial" panose="020B0604020202020204" pitchFamily="34" charset="0"/>
              </a:rPr>
              <a:t>Date To </a:t>
            </a:r>
            <a:r>
              <a:rPr kumimoji="0" lang="en-US" altLang="en-US" sz="36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W</a:t>
            </a:r>
            <a:r>
              <a:rPr lang="en-US" altLang="en-US" sz="3600" b="1" dirty="0">
                <a:solidFill>
                  <a:srgbClr val="002060"/>
                </a:solidFill>
                <a:latin typeface="Arial" panose="020B0604020202020204" pitchFamily="34" charset="0"/>
                <a:ea typeface="Times New Roman" panose="02020603050405020304" pitchFamily="18" charset="0"/>
                <a:cs typeface="Arial" panose="020B0604020202020204" pitchFamily="34" charset="0"/>
              </a:rPr>
              <a:t>ork On? </a:t>
            </a:r>
            <a:endParaRPr lang="en-US" sz="3200" b="1" dirty="0">
              <a:solidFill>
                <a:srgbClr val="002060"/>
              </a:solidFill>
              <a:latin typeface="Calibri" panose="020F0502020204030204" pitchFamily="34" charset="0"/>
              <a:cs typeface="Calibri" panose="020F0502020204030204" pitchFamily="34" charset="0"/>
            </a:endParaRPr>
          </a:p>
        </p:txBody>
      </p:sp>
      <p:sp>
        <p:nvSpPr>
          <p:cNvPr id="4" name="Footer Placeholder 2">
            <a:extLst>
              <a:ext uri="{FF2B5EF4-FFF2-40B4-BE49-F238E27FC236}">
                <a16:creationId xmlns:a16="http://schemas.microsoft.com/office/drawing/2014/main" id="{2E4E8780-CC89-834F-9837-300FA198FDD7}"/>
              </a:ext>
            </a:extLst>
          </p:cNvPr>
          <p:cNvSpPr>
            <a:spLocks noGrp="1"/>
          </p:cNvSpPr>
          <p:nvPr>
            <p:ph type="ftr" sz="quarter" idx="3"/>
          </p:nvPr>
        </p:nvSpPr>
        <p:spPr>
          <a:xfrm>
            <a:off x="2476500" y="6553200"/>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9</a:t>
            </a:fld>
            <a:r>
              <a:rPr lang="en-US" dirty="0"/>
              <a:t>  |   HVAC/HP ACTION GROUP   |   NOVEMBER 16, 2021</a:t>
            </a:r>
          </a:p>
        </p:txBody>
      </p:sp>
      <p:sp>
        <p:nvSpPr>
          <p:cNvPr id="5" name="Date Placeholder 3">
            <a:extLst>
              <a:ext uri="{FF2B5EF4-FFF2-40B4-BE49-F238E27FC236}">
                <a16:creationId xmlns:a16="http://schemas.microsoft.com/office/drawing/2014/main" id="{6CF4088E-9B11-304D-B84A-EEA8A8885F1B}"/>
              </a:ext>
            </a:extLst>
          </p:cNvPr>
          <p:cNvSpPr>
            <a:spLocks noGrp="1"/>
          </p:cNvSpPr>
          <p:nvPr>
            <p:ph type="dt" sz="half" idx="2"/>
          </p:nvPr>
        </p:nvSpPr>
        <p:spPr>
          <a:xfrm>
            <a:off x="6781799" y="6543942"/>
            <a:ext cx="2358639" cy="304800"/>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dirty="0"/>
              <a:t>advocacy • influence • news</a:t>
            </a:r>
          </a:p>
        </p:txBody>
      </p:sp>
    </p:spTree>
    <p:extLst>
      <p:ext uri="{BB962C8B-B14F-4D97-AF65-F5344CB8AC3E}">
        <p14:creationId xmlns:p14="http://schemas.microsoft.com/office/powerpoint/2010/main" val="3065034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52861</TotalTime>
  <Words>1232</Words>
  <Application>Microsoft Office PowerPoint</Application>
  <PresentationFormat>On-screen Show (4:3)</PresentationFormat>
  <Paragraphs>161</Paragraphs>
  <Slides>12</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Century Gothic</vt:lpstr>
      <vt:lpstr>Symbol</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SolarCity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Dept.</dc:creator>
  <cp:lastModifiedBy>patricia rothwell</cp:lastModifiedBy>
  <cp:revision>1774</cp:revision>
  <cp:lastPrinted>2021-09-02T21:28:53Z</cp:lastPrinted>
  <dcterms:created xsi:type="dcterms:W3CDTF">2013-04-09T12:43:39Z</dcterms:created>
  <dcterms:modified xsi:type="dcterms:W3CDTF">2022-03-21T13:23:35Z</dcterms:modified>
</cp:coreProperties>
</file>