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1" r:id="rId2"/>
  </p:sldMasterIdLst>
  <p:notesMasterIdLst>
    <p:notesMasterId r:id="rId11"/>
  </p:notesMasterIdLst>
  <p:handoutMasterIdLst>
    <p:handoutMasterId r:id="rId12"/>
  </p:handoutMasterIdLst>
  <p:sldIdLst>
    <p:sldId id="397" r:id="rId3"/>
    <p:sldId id="277" r:id="rId4"/>
    <p:sldId id="406" r:id="rId5"/>
    <p:sldId id="408" r:id="rId6"/>
    <p:sldId id="407" r:id="rId7"/>
    <p:sldId id="394" r:id="rId8"/>
    <p:sldId id="381" r:id="rId9"/>
    <p:sldId id="409" r:id="rId10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28" userDrawn="1">
          <p15:clr>
            <a:srgbClr val="A4A3A4"/>
          </p15:clr>
        </p15:guide>
        <p15:guide id="2" pos="4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vi Malhotra" initials="RM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C4DE08"/>
    <a:srgbClr val="53A31B"/>
    <a:srgbClr val="2D67A0"/>
    <a:srgbClr val="7F7F7F"/>
    <a:srgbClr val="376092"/>
    <a:srgbClr val="2F6CA8"/>
    <a:srgbClr val="000000"/>
    <a:srgbClr val="A71D2F"/>
    <a:srgbClr val="1129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72" autoAdjust="0"/>
    <p:restoredTop sz="95815" autoAdjust="0"/>
  </p:normalViewPr>
  <p:slideViewPr>
    <p:cSldViewPr>
      <p:cViewPr varScale="1">
        <p:scale>
          <a:sx n="154" d="100"/>
          <a:sy n="154" d="100"/>
        </p:scale>
        <p:origin x="688" y="192"/>
      </p:cViewPr>
      <p:guideLst>
        <p:guide orient="horz" pos="4128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notesViewPr>
    <p:cSldViewPr>
      <p:cViewPr varScale="1">
        <p:scale>
          <a:sx n="66" d="100"/>
          <a:sy n="66" d="100"/>
        </p:scale>
        <p:origin x="-3106" y="-77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163" cy="469900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7" y="0"/>
            <a:ext cx="3078163" cy="469900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/>
            </a:lvl1pPr>
          </a:lstStyle>
          <a:p>
            <a:fld id="{73469B1E-A1AE-4EFE-AADE-CE12F916FCC0}" type="datetimeFigureOut">
              <a:rPr lang="en-US" smtClean="0"/>
              <a:t>2/7/22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916988"/>
            <a:ext cx="3078163" cy="469900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7" y="8916988"/>
            <a:ext cx="3078163" cy="469900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/>
            </a:lvl1pPr>
          </a:lstStyle>
          <a:p>
            <a:fld id="{E2CE74D3-6DB6-49FA-A08C-C0D8E1A356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115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163" cy="469900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7" y="0"/>
            <a:ext cx="3078163" cy="469900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/>
            </a:lvl1pPr>
          </a:lstStyle>
          <a:p>
            <a:fld id="{780ADA56-2DF3-2444-A41A-8C6E09A9F067}" type="datetimeFigureOut">
              <a:rPr lang="en-US" smtClean="0"/>
              <a:pPr/>
              <a:t>2/7/22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8" rIns="91418" bIns="457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1418" tIns="45708" rIns="91418" bIns="4570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6988"/>
            <a:ext cx="3078163" cy="469900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7" y="8916988"/>
            <a:ext cx="3078163" cy="469900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/>
            </a:lvl1pPr>
          </a:lstStyle>
          <a:p>
            <a:fld id="{3A6FADD4-D090-E04B-AC48-8604D5F544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65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0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73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60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74DFABB-FC51-7948-9622-428791F3F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553200"/>
            <a:ext cx="4648200" cy="3048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78A1CE6-84D5-4656-9A6A-A9D5EB290B8C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HVAC/HP ACTION GROUP | NOVEMBER 16, 2021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383841F-8AB1-564A-9D83-5D83549BDD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43600" y="6553200"/>
            <a:ext cx="3200400" cy="365125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advocacy • influence • news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1949-4DAF-1D47-A6FB-C2877ED61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3AADC-1BEF-134F-92DA-4D7F4849D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77D4DD-AC40-664C-A6C2-FB136DC782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BD6BF-D9F6-4743-813C-B4977718C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4C19D-914D-A84F-9CA9-93E08BB97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F0E6A-502B-6547-B908-721F7D17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0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7B9FA-8495-1144-A074-CB28DE625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F55988-D314-B748-83C9-838EC43C3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5D4EFB-5820-7747-A6E8-2840B4A65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9A76B-C1EC-BD49-A4B5-2F0011C59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DF6293-0364-9246-A2FF-AEB85AC71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086E17-818F-3242-951D-E3D1A9DD2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36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3FBCF-F19D-6549-8E1F-DB71B25F0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C2B533-C9D0-8343-AAC7-AC22008D8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CED23-2F4D-1B44-B946-78DCA7EE3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B5DB9-485C-3142-94A2-4D9A45E4C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A3F9-0EBC-B24F-A347-C3A1BE23E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80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44ADDA-F337-A341-983E-623A9E7896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397E1-B611-0648-B5E5-06D6F75AC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5B6E5-011C-5B48-B592-A94F77F33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9B649-7C77-5F4E-88AD-505D6BD98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5B153-666E-7345-8BEB-872EE379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0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171D7486-0D3A-EF4A-8BD3-9053266A4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553201"/>
            <a:ext cx="4648200" cy="3048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78A1CE6-84D5-4656-9A6A-A9D5EB290B8C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HVAC/HP ACTION GROUP | NOVEMBER 16, 2021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F6963F9-FBEB-5542-A4B1-700FC2EA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43600" y="6553200"/>
            <a:ext cx="3200400" cy="365125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advocacy • influence • news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EDA94-EC71-6648-A784-861A8EA7C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CF32D-D1EF-2C49-AA69-93FCAA3E6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C2C08-5781-3D4F-8795-AD084ACDA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CCF0D-7E6A-D94D-9A96-C297AD412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E8464-2BC6-8B4E-A2DE-F48293D15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5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B57D7-C585-E04D-9959-6AC8139E3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6863C-F232-3D45-84C1-E692C506A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79882-687B-2241-855E-6028D95A5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31231-98B0-F541-A0F0-44CB937BD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EA6C7-32DC-0749-A14D-7F8FB110B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3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63960-1A54-FE4A-82A1-619928316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185F89-E441-5F40-A322-D0F86CA3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BA405-04B8-6F45-8BFD-6304269B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813E1-74C1-784F-94AE-EEC13A774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12AD0-D902-F046-B2FC-4AE92D949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1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BAF2E-51DB-E345-9518-AA24E38B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1B2F8-24AC-7644-BB1D-0ABC0374B3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928722-41B7-304C-A12C-22DE86498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870DD2-A423-3144-868C-B303A1CED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2/7/22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BDFDE-A1BA-E242-A529-5621E12C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40501-B56C-7B4C-96FA-B1F224E34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D352-F28C-4B41-8D32-644DF25A7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F5BAA-3F91-0B4D-8871-B205CB069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E42D33-9FA0-CA4F-AEA8-77B272488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482C7A-1CFD-064C-B0CC-41478DF6BE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E02A5F-46B0-B240-987A-AB7D8944B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6F6695-ACD3-E84A-8444-B120B63F5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2/7/22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EFA12-FC45-814B-A045-9DCE7E5F3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BFA7E6-E757-9248-BE7B-A949FF65D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6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10CF5-A61B-D342-B723-791EE6BCA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B58BFA-A955-C84B-B90B-3CAF96383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2/7/22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9047F-607D-1A43-ACA0-504FFFA73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373D9C-4014-9548-95A6-E6E200C68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E6184A-D878-1540-A4E8-D1528FB57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CA370-105F-0C45-8B97-DFABAE4E9231}" type="datetimeFigureOut">
              <a:rPr lang="en-US" smtClean="0"/>
              <a:t>2/7/22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7E1C1C-C730-6F46-9785-3A99EC0DD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A7A90-F29E-7F4A-88A2-DA8DC495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3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82B66A83-092E-834F-938C-C08FCCD76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553201"/>
            <a:ext cx="4648200" cy="3048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78A1CE6-84D5-4656-9A6A-A9D5EB290B8C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HVAC/HP ACTION GROUP | NOVEMBER 16, 2021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4BB8B9-F248-2640-8857-9DB9208CB9A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63065" cy="6858000"/>
          </a:xfrm>
          <a:prstGeom prst="rect">
            <a:avLst/>
          </a:prstGeom>
        </p:spPr>
      </p:pic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975DE12-D3CA-1142-B555-2EF181C86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43600" y="6553200"/>
            <a:ext cx="3200400" cy="365125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advocacy • influence • news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entury Gothic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entury Gothic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317748-28FF-4743-8890-B515032AE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0C559-66B0-9B47-9072-ED66B05CE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511D7-6B0F-2C42-BE66-50CD8C7CBA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A370-105F-0C45-8B97-DFABAE4E9231}" type="datetimeFigureOut">
              <a:rPr lang="en-US" smtClean="0"/>
              <a:t>2/7/22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4A99D-3EB3-984F-9045-22D1E1499B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D2FC3-F4DE-D442-A60B-A2E35748A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C3EFF-9C0C-F542-8597-E7C7ABAD2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8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hockeystickprinciples.com/resources/research-study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E15CBCDA-0587-B345-9F92-86C4BA5AF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048" y="5437166"/>
            <a:ext cx="66565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3A3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Mobilizing the HVAC/HP Supply Chain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3A3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Together by 2030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898BA0-4400-2B4B-8C13-93402A8CC21F}"/>
              </a:ext>
            </a:extLst>
          </p:cNvPr>
          <p:cNvSpPr txBox="1"/>
          <p:nvPr/>
        </p:nvSpPr>
        <p:spPr>
          <a:xfrm>
            <a:off x="1714500" y="3733800"/>
            <a:ext cx="674370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21A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4th MEETING | </a:t>
            </a:r>
            <a:r>
              <a:rPr lang="en-US" altLang="en-US" sz="2200" b="1" dirty="0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FEBRUARY 3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21A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2022</a:t>
            </a:r>
          </a:p>
          <a:p>
            <a:pPr algn="ctr"/>
            <a:endParaRPr kumimoji="0" lang="en-US" altLang="en-US" sz="600" b="1" i="0" u="none" strike="noStrike" cap="none" normalizeH="0" baseline="0" dirty="0">
              <a:ln>
                <a:noFill/>
              </a:ln>
              <a:solidFill>
                <a:srgbClr val="0021A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21A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Distributor, Manufacturer, &amp; Industry Stakeholder</a:t>
            </a:r>
            <a:endParaRPr lang="en-US" b="1" dirty="0">
              <a:solidFill>
                <a:srgbClr val="0020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B8A0D45-9105-5441-8948-03231F1ED4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76500" y="6553200"/>
            <a:ext cx="4648200" cy="304800"/>
          </a:xfrm>
          <a:prstGeom prst="rect">
            <a:avLst/>
          </a:prstGeom>
        </p:spPr>
        <p:txBody>
          <a:bodyPr/>
          <a:lstStyle>
            <a:lvl1pPr algn="ctr">
              <a:defRPr sz="10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078A1CE6-84D5-4656-9A6A-A9D5EB290B8C}" type="slidenum">
              <a:rPr lang="en-US" smtClean="0"/>
              <a:pPr>
                <a:defRPr/>
              </a:pPr>
              <a:t>1</a:t>
            </a:fld>
            <a:r>
              <a:rPr lang="en-US" dirty="0"/>
              <a:t>  |   HVAC/HP ACTION GROUP   |   DECEMBER 14, 2021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EF2411D3-EEA4-154C-ABB9-5266027FB8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81799" y="6543942"/>
            <a:ext cx="2358639" cy="304800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b="1" dirty="0">
                <a:solidFill>
                  <a:srgbClr val="2D67A0"/>
                </a:solidFill>
              </a:rPr>
              <a:t>advocacy </a:t>
            </a:r>
            <a:r>
              <a:rPr lang="en-US" b="1" dirty="0"/>
              <a:t>• </a:t>
            </a:r>
            <a:r>
              <a:rPr lang="en-US" b="1" dirty="0">
                <a:solidFill>
                  <a:srgbClr val="2D67A0"/>
                </a:solidFill>
              </a:rPr>
              <a:t>influence</a:t>
            </a:r>
            <a:r>
              <a:rPr lang="en-US" b="1" dirty="0"/>
              <a:t> • </a:t>
            </a:r>
            <a:r>
              <a:rPr lang="en-US" b="1" dirty="0">
                <a:solidFill>
                  <a:srgbClr val="2D67A0"/>
                </a:solidFill>
              </a:rPr>
              <a:t>news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70DF65-D89A-1C4B-AB7C-FF5AC57028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295400"/>
            <a:ext cx="3810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22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2E35B93-74CA-4FD8-BE59-23D455EDA38B}"/>
              </a:ext>
            </a:extLst>
          </p:cNvPr>
          <p:cNvSpPr txBox="1"/>
          <p:nvPr/>
        </p:nvSpPr>
        <p:spPr>
          <a:xfrm>
            <a:off x="1752600" y="150741"/>
            <a:ext cx="6858000" cy="5899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28600" algn="ctr">
              <a:spcBef>
                <a:spcPts val="0"/>
              </a:spcBef>
              <a:spcAft>
                <a:spcPts val="400"/>
              </a:spcAft>
            </a:pP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Calibri" panose="020F0502020204030204" pitchFamily="34" charset="0"/>
              </a:rPr>
              <a:t>AGENDA 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| Welcome | </a:t>
            </a:r>
            <a:r>
              <a:rPr lang="en-US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Patricia Rothwell, Executive Director, EEBC </a:t>
            </a:r>
            <a:endParaRPr lang="en-US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| Anti-Trust Review </a:t>
            </a:r>
            <a:endParaRPr lang="en-US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| Introductions </a:t>
            </a:r>
            <a:r>
              <a:rPr lang="en-US" b="1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| Co-chairs Interest</a:t>
            </a:r>
            <a:endParaRPr lang="en-US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| Basis for Strategies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| See November 16</a:t>
            </a:r>
            <a:r>
              <a:rPr lang="en-US" b="1" baseline="30000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 meeting for Overview Key Discussion Points </a:t>
            </a:r>
            <a:r>
              <a:rPr lang="en-US" b="1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US" b="1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| PRIORITIES | TOPICS | </a:t>
            </a:r>
            <a:r>
              <a:rPr lang="en-US" b="1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OPEN FORUM</a:t>
            </a:r>
            <a:endParaRPr lang="en-US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#1 Regulatory Policy Work in 2022 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dentify Market Issues to Advocate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#2 Manufacturers Set </a:t>
            </a:r>
            <a:r>
              <a:rPr lang="en-US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Meetings with its Distributor(s) to Engage  	and Invite Dealers to </a:t>
            </a:r>
            <a:r>
              <a:rPr lang="en-US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Feb. 17</a:t>
            </a:r>
            <a:r>
              <a:rPr lang="en-US" baseline="30000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3pm Meeting Kick-off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#3 Hocky Stick Forecast 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Identify Framework &amp; Criteria for 2022-2030   </a:t>
            </a:r>
            <a:endParaRPr lang="en-US" dirty="0">
              <a:effectLst/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| Next Steps &amp; Meeting Dates</a:t>
            </a:r>
            <a:endParaRPr lang="en-US" b="1" dirty="0">
              <a:solidFill>
                <a:srgbClr val="002060"/>
              </a:solidFill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| Close Meeting</a:t>
            </a:r>
            <a:endParaRPr lang="en-US" b="1" dirty="0">
              <a:solidFill>
                <a:srgbClr val="002060"/>
              </a:solidFill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dirty="0">
              <a:solidFill>
                <a:srgbClr val="002060"/>
              </a:solidFill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E2AAE0B-3097-6741-926E-A6D28B2A29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81799" y="6543942"/>
            <a:ext cx="2358639" cy="304800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advocacy • influence • news</a:t>
            </a:r>
          </a:p>
        </p:txBody>
      </p:sp>
    </p:spTree>
    <p:extLst>
      <p:ext uri="{BB962C8B-B14F-4D97-AF65-F5344CB8AC3E}">
        <p14:creationId xmlns:p14="http://schemas.microsoft.com/office/powerpoint/2010/main" val="1060024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443DB9-81B8-CF4F-B949-B192BB649431}"/>
              </a:ext>
            </a:extLst>
          </p:cNvPr>
          <p:cNvSpPr txBox="1"/>
          <p:nvPr/>
        </p:nvSpPr>
        <p:spPr>
          <a:xfrm>
            <a:off x="707913" y="2601315"/>
            <a:ext cx="7709228" cy="834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514350" algn="l"/>
              </a:tabLst>
            </a:pPr>
            <a:endParaRPr lang="en-US" sz="2400" b="1" dirty="0">
              <a:solidFill>
                <a:srgbClr val="002064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5CFF05-FD08-422C-8246-39F1A198B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546860"/>
            <a:ext cx="7162800" cy="152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301FBB7-7704-4E72-8027-DA09EF7D44A1}"/>
              </a:ext>
            </a:extLst>
          </p:cNvPr>
          <p:cNvSpPr txBox="1"/>
          <p:nvPr/>
        </p:nvSpPr>
        <p:spPr>
          <a:xfrm>
            <a:off x="762000" y="862945"/>
            <a:ext cx="7010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1st Project</a:t>
            </a:r>
            <a:r>
              <a:rPr lang="en-US" sz="40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| </a:t>
            </a:r>
            <a:r>
              <a:rPr lang="en-US" sz="3200" b="1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</a:rPr>
              <a:t>Regulatory Policy in 2022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62A8A0B-F682-4168-A355-4BEBABF077B0}"/>
              </a:ext>
            </a:extLst>
          </p:cNvPr>
          <p:cNvSpPr txBox="1">
            <a:spLocks/>
          </p:cNvSpPr>
          <p:nvPr/>
        </p:nvSpPr>
        <p:spPr>
          <a:xfrm>
            <a:off x="762000" y="1766994"/>
            <a:ext cx="8305800" cy="486240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</a:rPr>
              <a:t>Identify Initiatives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Influence utility HP programs and rebates decisions in 2022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Influence Xcel Energy’s and 2022 Strategic Issues 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(July 1</a:t>
            </a:r>
            <a:r>
              <a:rPr lang="en-US" sz="1600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filing)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Influence Xcel Energy’s 2023-24 DSM [rebate] Program Plan 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(July 1</a:t>
            </a:r>
            <a:r>
              <a:rPr lang="en-US" sz="1600" baseline="30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filing)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Influence other utilities statewide 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(follow-on informed from Xcel filings)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Influence energy efficiency bills in Legislation Session 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(started)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</a:rPr>
              <a:t>TOPICS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</a:rPr>
              <a:t>EER Rating [Energy Efficiency Ratio] for HP’s</a:t>
            </a:r>
          </a:p>
          <a:p>
            <a:pPr marL="1085850" lvl="2" indent="-28575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</a:rPr>
              <a:t>Impacts Manufacturer/Distributor Equipment Eligibility </a:t>
            </a:r>
          </a:p>
          <a:p>
            <a:pPr marL="1085850" lvl="2" indent="-28575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</a:rPr>
              <a:t>Utility Rulemakers – </a:t>
            </a:r>
            <a:r>
              <a:rPr lang="en-US" sz="16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Identify who to </a:t>
            </a:r>
            <a:r>
              <a:rPr lang="en-US" sz="1600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</a:rPr>
              <a:t>Influence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Refrigerants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Low-GWP refrigerants, especially R-32.  Is there already legislation? </a:t>
            </a:r>
            <a:br>
              <a:rPr lang="en-US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 we need to advocate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Initiatives?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solidFill>
                <a:srgbClr val="53A31B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0570E9D-10B1-B743-8CE7-DCD17F0D8F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81799" y="6543942"/>
            <a:ext cx="2358639" cy="304800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advocacy • influence • news</a:t>
            </a:r>
          </a:p>
        </p:txBody>
      </p:sp>
    </p:spTree>
    <p:extLst>
      <p:ext uri="{BB962C8B-B14F-4D97-AF65-F5344CB8AC3E}">
        <p14:creationId xmlns:p14="http://schemas.microsoft.com/office/powerpoint/2010/main" val="2555205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443DB9-81B8-CF4F-B949-B192BB649431}"/>
              </a:ext>
            </a:extLst>
          </p:cNvPr>
          <p:cNvSpPr txBox="1"/>
          <p:nvPr/>
        </p:nvSpPr>
        <p:spPr>
          <a:xfrm>
            <a:off x="707913" y="2601315"/>
            <a:ext cx="7709228" cy="834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514350" algn="l"/>
              </a:tabLst>
            </a:pPr>
            <a:endParaRPr lang="en-US" sz="2400" b="1" dirty="0">
              <a:solidFill>
                <a:srgbClr val="002064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5CFF05-FD08-422C-8246-39F1A198B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370" y="1971942"/>
            <a:ext cx="7162800" cy="152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301FBB7-7704-4E72-8027-DA09EF7D44A1}"/>
              </a:ext>
            </a:extLst>
          </p:cNvPr>
          <p:cNvSpPr txBox="1"/>
          <p:nvPr/>
        </p:nvSpPr>
        <p:spPr>
          <a:xfrm>
            <a:off x="762000" y="875235"/>
            <a:ext cx="8229600" cy="11798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</a:pPr>
            <a:r>
              <a:rPr lang="en-US" sz="32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2</a:t>
            </a:r>
            <a:r>
              <a:rPr lang="en-US" sz="3200" baseline="30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nd </a:t>
            </a:r>
            <a:r>
              <a:rPr lang="en-US" sz="32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Project </a:t>
            </a:r>
            <a:r>
              <a:rPr lang="en-US" sz="320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| </a:t>
            </a:r>
            <a:r>
              <a:rPr lang="en-US" sz="3200" b="1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</a:rPr>
              <a:t>HP </a:t>
            </a:r>
            <a:r>
              <a:rPr lang="en-US" sz="3200" b="1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</a:rPr>
              <a:t>Acceleration Model </a:t>
            </a:r>
          </a:p>
          <a:p>
            <a:pPr>
              <a:spcBef>
                <a:spcPts val="800"/>
              </a:spcBef>
            </a:pPr>
            <a:r>
              <a:rPr lang="en-US" sz="3200" b="1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</a:rPr>
              <a:t>		   for Your </a:t>
            </a:r>
            <a:r>
              <a:rPr lang="en-US" sz="3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HP Supply Chain</a:t>
            </a:r>
            <a:endParaRPr lang="en-US" sz="3200" b="1" dirty="0">
              <a:solidFill>
                <a:srgbClr val="002060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62A8A0B-F682-4168-A355-4BEBABF077B0}"/>
              </a:ext>
            </a:extLst>
          </p:cNvPr>
          <p:cNvSpPr txBox="1">
            <a:spLocks/>
          </p:cNvSpPr>
          <p:nvPr/>
        </p:nvSpPr>
        <p:spPr>
          <a:xfrm>
            <a:off x="505626" y="2124342"/>
            <a:ext cx="8562174" cy="4876800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solidFill>
                <a:srgbClr val="53A31B"/>
              </a:solidFill>
              <a:latin typeface="+mj-lt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53A31B"/>
                </a:solidFill>
                <a:latin typeface="+mj-lt"/>
                <a:ea typeface="Times New Roman" panose="02020603050405020304" pitchFamily="18" charset="0"/>
              </a:rPr>
              <a:t>NEXT STEPS – “the ASK”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effectLst/>
                <a:latin typeface="+mn-lt"/>
                <a:ea typeface="Times New Roman" panose="02020603050405020304" pitchFamily="18" charset="0"/>
              </a:rPr>
              <a:t>Manufacturers Set </a:t>
            </a:r>
            <a:r>
              <a:rPr lang="en-US" sz="2400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</a:rPr>
              <a:t>Meetings with Distributors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</a:rPr>
              <a:t>Target its 7-10 HP Dealers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</a:rPr>
              <a:t>Ask dealers what they need to double their sales and increase their price points through HP focus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</a:rPr>
              <a:t>Invite to Dealers to February 17, 3 pm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</a:rPr>
              <a:t>    Dealer Kick-off Meeting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</a:rPr>
              <a:t>Forward evite from EEBC 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53A31B"/>
              </a:solidFill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0570E9D-10B1-B743-8CE7-DCD17F0D8F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81799" y="6543942"/>
            <a:ext cx="2358639" cy="304800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advocacy • influence • news</a:t>
            </a:r>
          </a:p>
        </p:txBody>
      </p:sp>
    </p:spTree>
    <p:extLst>
      <p:ext uri="{BB962C8B-B14F-4D97-AF65-F5344CB8AC3E}">
        <p14:creationId xmlns:p14="http://schemas.microsoft.com/office/powerpoint/2010/main" val="66125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E443DB9-81B8-CF4F-B949-B192BB649431}"/>
              </a:ext>
            </a:extLst>
          </p:cNvPr>
          <p:cNvSpPr txBox="1"/>
          <p:nvPr/>
        </p:nvSpPr>
        <p:spPr>
          <a:xfrm>
            <a:off x="707913" y="2601315"/>
            <a:ext cx="7709228" cy="834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28600" algn="l"/>
                <a:tab pos="514350" algn="l"/>
              </a:tabLst>
            </a:pPr>
            <a:endParaRPr lang="en-US" sz="2400" b="1" dirty="0">
              <a:solidFill>
                <a:srgbClr val="002064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5CFF05-FD08-422C-8246-39F1A198B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1" y="1900119"/>
            <a:ext cx="7162800" cy="152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301FBB7-7704-4E72-8027-DA09EF7D44A1}"/>
              </a:ext>
            </a:extLst>
          </p:cNvPr>
          <p:cNvSpPr txBox="1"/>
          <p:nvPr/>
        </p:nvSpPr>
        <p:spPr>
          <a:xfrm>
            <a:off x="762000" y="862945"/>
            <a:ext cx="70104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3</a:t>
            </a:r>
            <a:r>
              <a:rPr lang="en-US" sz="2400" baseline="30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rd 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Project</a:t>
            </a:r>
            <a:r>
              <a:rPr lang="en-US" sz="3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| Hockey Stick Forecasting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	       HP Trajectory for Colorado</a:t>
            </a:r>
            <a:endParaRPr lang="en-US" sz="3200" b="1" dirty="0">
              <a:solidFill>
                <a:srgbClr val="00206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62A8A0B-F682-4168-A355-4BEBABF077B0}"/>
              </a:ext>
            </a:extLst>
          </p:cNvPr>
          <p:cNvSpPr txBox="1">
            <a:spLocks/>
          </p:cNvSpPr>
          <p:nvPr/>
        </p:nvSpPr>
        <p:spPr>
          <a:xfrm>
            <a:off x="762000" y="2052518"/>
            <a:ext cx="8229600" cy="4482165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Century Gothic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Century Gothic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entury Gothic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entury Gothic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514350" algn="l"/>
              </a:tabLst>
            </a:pPr>
            <a:r>
              <a:rPr lang="en-US" sz="24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Collaborate on statewide HP Trajectory </a:t>
            </a:r>
            <a:r>
              <a:rPr lang="en-US" sz="2400" b="1" i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Forecast</a:t>
            </a:r>
          </a:p>
          <a:p>
            <a:pPr marL="571500" lvl="1" indent="0">
              <a:spcBef>
                <a:spcPts val="0"/>
              </a:spcBef>
              <a:spcAft>
                <a:spcPts val="0"/>
              </a:spcAft>
              <a:buNone/>
              <a:tabLst>
                <a:tab pos="228600" algn="l"/>
                <a:tab pos="514350" algn="l"/>
              </a:tabLst>
            </a:pPr>
            <a:r>
              <a:rPr lang="en-US" sz="16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Based on current market realities, incorporate when stakeholders’ market development efforts come online, the  </a:t>
            </a:r>
            <a:r>
              <a:rPr lang="en-US" sz="1600" i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“by when</a:t>
            </a:r>
            <a:r>
              <a:rPr lang="en-US" sz="16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” and impact on Forecast inflection points, etc. </a:t>
            </a:r>
            <a:endParaRPr lang="en-US" sz="1600" b="1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Identify Framework for 2022-2030 Forecast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Metrics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Criteria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Building Stock, End-of-Life units from Utilities, Total State Installs, etc.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BEL-CO projections for AC Replacement HP (dual fuel)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Define Meeting Set-up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Who, how often, deadline 1</a:t>
            </a:r>
            <a:r>
              <a:rPr lang="en-US" sz="2000" baseline="30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st</a:t>
            </a:r>
            <a:r>
              <a:rPr lang="en-US" sz="2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draft, in-person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Desired Outcome(s)</a:t>
            </a:r>
            <a:endParaRPr lang="en-US" sz="2400" b="1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solidFill>
                <a:srgbClr val="53A31B"/>
              </a:solidFill>
              <a:latin typeface="+mj-lt"/>
              <a:ea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53A31B"/>
                </a:solidFill>
                <a:latin typeface="+mj-lt"/>
                <a:ea typeface="Times New Roman" panose="02020603050405020304" pitchFamily="18" charset="0"/>
              </a:rPr>
              <a:t>NEXT STEP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Schedule Next Meetings : March 3</a:t>
            </a:r>
            <a:r>
              <a:rPr lang="en-US" sz="2400" baseline="300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rd</a:t>
            </a:r>
            <a:r>
              <a:rPr lang="en-US" sz="2400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@ 3 pm</a:t>
            </a:r>
            <a:endParaRPr lang="en-US" sz="2400" dirty="0">
              <a:solidFill>
                <a:srgbClr val="002060"/>
              </a:solidFill>
              <a:effectLst/>
              <a:latin typeface="+mj-lt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0570E9D-10B1-B743-8CE7-DCD17F0D8F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81799" y="6543942"/>
            <a:ext cx="2358639" cy="304800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advocacy • influence • news</a:t>
            </a:r>
          </a:p>
        </p:txBody>
      </p:sp>
    </p:spTree>
    <p:extLst>
      <p:ext uri="{BB962C8B-B14F-4D97-AF65-F5344CB8AC3E}">
        <p14:creationId xmlns:p14="http://schemas.microsoft.com/office/powerpoint/2010/main" val="3138508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FFA82E-FEDD-AD4F-8EA1-5FA9AF365DEF}"/>
              </a:ext>
            </a:extLst>
          </p:cNvPr>
          <p:cNvSpPr txBox="1"/>
          <p:nvPr/>
        </p:nvSpPr>
        <p:spPr>
          <a:xfrm>
            <a:off x="723899" y="442688"/>
            <a:ext cx="7696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20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COLORADO’S SHARED HEAT PUMP FORECAST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1C91BE-B35F-E246-A3E7-C21857402977}"/>
              </a:ext>
            </a:extLst>
          </p:cNvPr>
          <p:cNvSpPr/>
          <p:nvPr/>
        </p:nvSpPr>
        <p:spPr>
          <a:xfrm>
            <a:off x="762000" y="914400"/>
            <a:ext cx="5022573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20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HEAT PUMP MARKET PENETRATION </a:t>
            </a:r>
            <a:br>
              <a:rPr lang="en-US" sz="1600" b="1" dirty="0">
                <a:solidFill>
                  <a:srgbClr val="002064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1" dirty="0">
                <a:solidFill>
                  <a:srgbClr val="0020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 GROWTH TRAJECTORY BY 2030</a:t>
            </a:r>
          </a:p>
          <a:p>
            <a:r>
              <a:rPr lang="en-US" sz="10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–––––––––––––––––––––––––––––––––––––––––––––––––––––––––––––––––––––</a:t>
            </a:r>
          </a:p>
          <a:p>
            <a:r>
              <a:rPr lang="en-US" sz="1000" b="1" dirty="0">
                <a:solidFill>
                  <a:srgbClr val="0020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 | </a:t>
            </a:r>
            <a:r>
              <a:rPr lang="en-US" sz="1000" dirty="0">
                <a:solidFill>
                  <a:srgbClr val="002064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 Stages of Hockey Stick Growth, Bobby Marin, Entrepreneur and Author</a:t>
            </a:r>
            <a:endParaRPr lang="en-US" sz="1000" dirty="0">
              <a:solidFill>
                <a:srgbClr val="0020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900" dirty="0">
              <a:solidFill>
                <a:srgbClr val="0020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DD63E7-16A2-714F-86EF-ECDE65522A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5787432"/>
            <a:ext cx="1432448" cy="5371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6849E96-3A42-8D4C-B6D7-90CA3E483E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9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E32F568-0D2D-2F49-B290-1E71C45F05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36080"/>
            <a:ext cx="9144000" cy="12192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FACE9F-2BDE-8649-BAD7-4A9F4379C3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52798"/>
            <a:ext cx="8686800" cy="537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130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5F3742-6316-EF4F-9293-07D31B1CA844}"/>
              </a:ext>
            </a:extLst>
          </p:cNvPr>
          <p:cNvSpPr txBox="1"/>
          <p:nvPr/>
        </p:nvSpPr>
        <p:spPr>
          <a:xfrm>
            <a:off x="1371600" y="838200"/>
            <a:ext cx="6705600" cy="60119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100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SUGGESTIONS FOR</a:t>
            </a:r>
            <a:br>
              <a:rPr lang="en-US" sz="36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</a:br>
            <a:r>
              <a:rPr lang="en-US" sz="3600" b="1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</a:rPr>
              <a:t>BREAKOUT MEETINGS</a:t>
            </a:r>
          </a:p>
          <a:p>
            <a:pPr marL="0" marR="0" algn="ctr">
              <a:spcBef>
                <a:spcPts val="1000"/>
              </a:spcBef>
              <a:spcAft>
                <a:spcPts val="0"/>
              </a:spcAft>
            </a:pPr>
            <a:endParaRPr lang="en-US" sz="3600" b="1" dirty="0">
              <a:solidFill>
                <a:srgbClr val="002060"/>
              </a:solidFill>
              <a:latin typeface="+mj-lt"/>
              <a:ea typeface="Times New Roman" panose="02020603050405020304" pitchFamily="18" charset="0"/>
            </a:endParaRPr>
          </a:p>
          <a:p>
            <a:pPr marL="0" marR="0" algn="ctr">
              <a:spcBef>
                <a:spcPts val="100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</a:rPr>
              <a:t>Thank You!</a:t>
            </a:r>
          </a:p>
          <a:p>
            <a:pPr marL="0" marR="0" algn="ctr">
              <a:spcBef>
                <a:spcPts val="1000"/>
              </a:spcBef>
              <a:spcAft>
                <a:spcPts val="0"/>
              </a:spcAft>
            </a:pPr>
            <a:endParaRPr lang="en-US" sz="2400" b="1" dirty="0">
              <a:solidFill>
                <a:srgbClr val="002060"/>
              </a:solidFill>
              <a:highlight>
                <a:srgbClr val="C4DE08"/>
              </a:highlight>
              <a:latin typeface="+mj-lt"/>
              <a:ea typeface="Times New Roman" panose="02020603050405020304" pitchFamily="18" charset="0"/>
            </a:endParaRPr>
          </a:p>
          <a:p>
            <a:pPr marL="0" marR="0" algn="ctr">
              <a:spcBef>
                <a:spcPts val="1000"/>
              </a:spcBef>
              <a:spcAft>
                <a:spcPts val="0"/>
              </a:spcAft>
            </a:pPr>
            <a:endParaRPr lang="en-US" sz="2400" b="1" dirty="0">
              <a:solidFill>
                <a:srgbClr val="002060"/>
              </a:solidFill>
              <a:highlight>
                <a:srgbClr val="C4DE08"/>
              </a:highlight>
              <a:latin typeface="+mj-lt"/>
              <a:ea typeface="Times New Roman" panose="02020603050405020304" pitchFamily="18" charset="0"/>
            </a:endParaRPr>
          </a:p>
          <a:p>
            <a:pPr marL="0" marR="0" algn="ctr">
              <a:spcBef>
                <a:spcPts val="100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highlight>
                  <a:srgbClr val="C4DE08"/>
                </a:highlight>
                <a:latin typeface="+mj-lt"/>
                <a:ea typeface="Times New Roman" panose="02020603050405020304" pitchFamily="18" charset="0"/>
              </a:rPr>
              <a:t>Reminder: Quarterly Membership Meeting (QMM)</a:t>
            </a:r>
          </a:p>
          <a:p>
            <a:pPr marL="0" marR="0" algn="ctr">
              <a:spcBef>
                <a:spcPts val="100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highlight>
                  <a:srgbClr val="C4DE08"/>
                </a:highlight>
                <a:latin typeface="+mj-lt"/>
                <a:ea typeface="Times New Roman" panose="02020603050405020304" pitchFamily="18" charset="0"/>
              </a:rPr>
              <a:t>March 17, 7:30 am-9:30 am </a:t>
            </a:r>
          </a:p>
          <a:p>
            <a:pPr marL="0" marR="0" algn="ctr">
              <a:spcBef>
                <a:spcPts val="100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Topics:  “How COVID Has Changed HVAC” </a:t>
            </a:r>
            <a:br>
              <a:rPr lang="en-US" sz="24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</a:br>
            <a:r>
              <a:rPr lang="en-US" sz="24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&amp; Regulatory Updates </a:t>
            </a:r>
          </a:p>
          <a:p>
            <a:pPr marL="0" marR="0" algn="ctr">
              <a:spcBef>
                <a:spcPts val="1000"/>
              </a:spcBef>
              <a:spcAft>
                <a:spcPts val="0"/>
              </a:spcAft>
            </a:pPr>
            <a:endParaRPr lang="en-US" sz="3000" b="1" dirty="0">
              <a:solidFill>
                <a:srgbClr val="002060"/>
              </a:solidFill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EE4F0D1-B7F6-A24C-BC63-F07DC60CDE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81799" y="6543942"/>
            <a:ext cx="2358639" cy="304800"/>
          </a:xfrm>
          <a:prstGeom prst="rect">
            <a:avLst/>
          </a:prstGeom>
        </p:spPr>
        <p:txBody>
          <a:bodyPr/>
          <a:lstStyle>
            <a:lvl1pPr algn="r">
              <a:defRPr sz="1400" i="1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advocacy • influence • news</a:t>
            </a:r>
          </a:p>
        </p:txBody>
      </p:sp>
    </p:spTree>
    <p:extLst>
      <p:ext uri="{BB962C8B-B14F-4D97-AF65-F5344CB8AC3E}">
        <p14:creationId xmlns:p14="http://schemas.microsoft.com/office/powerpoint/2010/main" val="1610784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4A4038-3DC0-C547-B62C-879B6B9A3B30}"/>
              </a:ext>
            </a:extLst>
          </p:cNvPr>
          <p:cNvSpPr txBox="1"/>
          <p:nvPr/>
        </p:nvSpPr>
        <p:spPr>
          <a:xfrm>
            <a:off x="1657350" y="2907030"/>
            <a:ext cx="6743700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b="1" dirty="0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Distributor, Manufacturer, &amp; Industry Stakeholder</a:t>
            </a:r>
            <a:endParaRPr lang="en-US" b="1" dirty="0">
              <a:solidFill>
                <a:srgbClr val="0020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21A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kumimoji="0" lang="en-US" altLang="en-US" sz="2200" b="1" i="0" u="none" strike="noStrike" cap="none" normalizeH="0" baseline="0" dirty="0">
              <a:ln>
                <a:noFill/>
              </a:ln>
              <a:solidFill>
                <a:srgbClr val="0021A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21A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NEXT MEETING #5 | </a:t>
            </a:r>
            <a:r>
              <a:rPr lang="en-US" altLang="en-US" sz="2200" b="1" dirty="0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MARCH 3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21A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2022 @ 3 pm</a:t>
            </a:r>
          </a:p>
          <a:p>
            <a:pPr algn="ctr">
              <a:lnSpc>
                <a:spcPct val="200000"/>
              </a:lnSpc>
            </a:pPr>
            <a:r>
              <a:rPr lang="en-US" altLang="en-US" sz="1600" b="1" dirty="0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REGISTER @ </a:t>
            </a:r>
            <a:r>
              <a:rPr lang="en-US" altLang="en-US" sz="1600" b="1" i="1" dirty="0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https://</a:t>
            </a:r>
            <a:r>
              <a:rPr lang="en-US" altLang="en-US" sz="1600" b="1" i="1" dirty="0" err="1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eebco.org</a:t>
            </a:r>
            <a:r>
              <a:rPr lang="en-US" altLang="en-US" sz="1600" b="1" i="1" dirty="0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US" altLang="en-US" sz="1600" b="1" i="1" dirty="0" err="1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hvac</a:t>
            </a:r>
            <a:r>
              <a:rPr lang="en-US" altLang="en-US" sz="1600" b="1" i="1" dirty="0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altLang="en-US" sz="1600" b="1" i="1" dirty="0" err="1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hp</a:t>
            </a:r>
            <a:r>
              <a:rPr lang="en-US" altLang="en-US" sz="1600" b="1" i="1" dirty="0">
                <a:solidFill>
                  <a:srgbClr val="0021A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-action-group</a:t>
            </a:r>
            <a:endParaRPr kumimoji="0" lang="en-US" altLang="en-US" sz="1600" b="1" i="1" u="none" strike="noStrike" cap="none" normalizeH="0" baseline="0" dirty="0">
              <a:ln>
                <a:noFill/>
              </a:ln>
              <a:solidFill>
                <a:srgbClr val="0021A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kumimoji="0" lang="en-US" altLang="en-US" sz="600" b="1" i="0" u="none" strike="noStrike" cap="none" normalizeH="0" baseline="0" dirty="0">
              <a:ln>
                <a:noFill/>
              </a:ln>
              <a:solidFill>
                <a:srgbClr val="0021A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B08783-70FE-6C49-B77F-8ECDBD781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716280"/>
            <a:ext cx="3810000" cy="1905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1CBAE44-9023-D24A-9139-5B3B696090BD}"/>
              </a:ext>
            </a:extLst>
          </p:cNvPr>
          <p:cNvSpPr/>
          <p:nvPr/>
        </p:nvSpPr>
        <p:spPr>
          <a:xfrm>
            <a:off x="2252879" y="6477000"/>
            <a:ext cx="50446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294B93"/>
                </a:solidFill>
              </a:rPr>
              <a:t>©2022 Energy Efficiency Business Coalition. </a:t>
            </a:r>
            <a:r>
              <a:rPr lang="en-US" sz="1400" i="1" dirty="0" err="1">
                <a:solidFill>
                  <a:srgbClr val="294B93"/>
                </a:solidFill>
              </a:rPr>
              <a:t>www.eebco.org</a:t>
            </a:r>
            <a:r>
              <a:rPr lang="en-US" sz="1400" i="1" dirty="0">
                <a:solidFill>
                  <a:srgbClr val="294B93"/>
                </a:solidFill>
              </a:rPr>
              <a:t>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7BBD09A-A8B2-E948-BF2E-CCEDD7122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048" y="5437166"/>
            <a:ext cx="66565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3A3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Mobilizing the HVAC/HP Supply Chain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53A3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Together by 2030</a:t>
            </a:r>
          </a:p>
        </p:txBody>
      </p:sp>
    </p:spTree>
    <p:extLst>
      <p:ext uri="{BB962C8B-B14F-4D97-AF65-F5344CB8AC3E}">
        <p14:creationId xmlns:p14="http://schemas.microsoft.com/office/powerpoint/2010/main" val="307060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52760</TotalTime>
  <Words>571</Words>
  <Application>Microsoft Macintosh PowerPoint</Application>
  <PresentationFormat>On-screen Show (4:3)</PresentationFormat>
  <Paragraphs>89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SolarCity Organization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Dept.</dc:creator>
  <cp:lastModifiedBy>Connie Neuber</cp:lastModifiedBy>
  <cp:revision>1769</cp:revision>
  <cp:lastPrinted>2021-09-02T21:28:53Z</cp:lastPrinted>
  <dcterms:created xsi:type="dcterms:W3CDTF">2013-04-09T12:43:39Z</dcterms:created>
  <dcterms:modified xsi:type="dcterms:W3CDTF">2022-02-07T19:54:07Z</dcterms:modified>
</cp:coreProperties>
</file>