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97" r:id="rId2"/>
    <p:sldId id="277" r:id="rId3"/>
    <p:sldId id="411" r:id="rId4"/>
    <p:sldId id="416" r:id="rId5"/>
    <p:sldId id="412" r:id="rId6"/>
    <p:sldId id="394" r:id="rId7"/>
    <p:sldId id="417" r:id="rId8"/>
    <p:sldId id="413" r:id="rId9"/>
    <p:sldId id="414" r:id="rId10"/>
    <p:sldId id="409" r:id="rId11"/>
    <p:sldId id="381" r:id="rId12"/>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86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i Malhotra" initials="R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31B"/>
    <a:srgbClr val="294B93"/>
    <a:srgbClr val="7F7F7F"/>
    <a:srgbClr val="2F6CA8"/>
    <a:srgbClr val="002060"/>
    <a:srgbClr val="C4DE08"/>
    <a:srgbClr val="2D67A0"/>
    <a:srgbClr val="376092"/>
    <a:srgbClr val="000000"/>
    <a:srgbClr val="A71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5" autoAdjust="0"/>
    <p:restoredTop sz="95815" autoAdjust="0"/>
  </p:normalViewPr>
  <p:slideViewPr>
    <p:cSldViewPr>
      <p:cViewPr varScale="1">
        <p:scale>
          <a:sx n="154" d="100"/>
          <a:sy n="154" d="100"/>
        </p:scale>
        <p:origin x="320" y="192"/>
      </p:cViewPr>
      <p:guideLst>
        <p:guide orient="horz" pos="3648"/>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
    </p:cViewPr>
  </p:sorterViewPr>
  <p:notesViewPr>
    <p:cSldViewPr>
      <p:cViewPr varScale="1">
        <p:scale>
          <a:sx n="66" d="100"/>
          <a:sy n="66" d="100"/>
        </p:scale>
        <p:origin x="-3106" y="-7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4022727" y="0"/>
            <a:ext cx="3078163" cy="469900"/>
          </a:xfrm>
          <a:prstGeom prst="rect">
            <a:avLst/>
          </a:prstGeom>
        </p:spPr>
        <p:txBody>
          <a:bodyPr vert="horz" lIns="91418" tIns="45708" rIns="91418" bIns="45708" rtlCol="0"/>
          <a:lstStyle>
            <a:lvl1pPr algn="r">
              <a:defRPr sz="1200"/>
            </a:lvl1pPr>
          </a:lstStyle>
          <a:p>
            <a:fld id="{73469B1E-A1AE-4EFE-AADE-CE12F916FCC0}" type="datetimeFigureOut">
              <a:rPr lang="en-US" smtClean="0"/>
              <a:t>5/16/22</a:t>
            </a:fld>
            <a:endParaRPr lang="en-US" dirty="0"/>
          </a:p>
        </p:txBody>
      </p:sp>
      <p:sp>
        <p:nvSpPr>
          <p:cNvPr id="4" name="Footer Placeholder 3"/>
          <p:cNvSpPr>
            <a:spLocks noGrp="1"/>
          </p:cNvSpPr>
          <p:nvPr>
            <p:ph type="ftr" sz="quarter" idx="2"/>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7" y="8916988"/>
            <a:ext cx="3078163" cy="469900"/>
          </a:xfrm>
          <a:prstGeom prst="rect">
            <a:avLst/>
          </a:prstGeom>
        </p:spPr>
        <p:txBody>
          <a:bodyPr vert="horz" lIns="91418" tIns="45708" rIns="91418" bIns="45708" rtlCol="0" anchor="b"/>
          <a:lstStyle>
            <a:lvl1pPr algn="r">
              <a:defRPr sz="1200"/>
            </a:lvl1pPr>
          </a:lstStyle>
          <a:p>
            <a:fld id="{E2CE74D3-6DB6-49FA-A08C-C0D8E1A35620}" type="slidenum">
              <a:rPr lang="en-US" smtClean="0"/>
              <a:t>‹#›</a:t>
            </a:fld>
            <a:endParaRPr lang="en-US" dirty="0"/>
          </a:p>
        </p:txBody>
      </p:sp>
    </p:spTree>
    <p:extLst>
      <p:ext uri="{BB962C8B-B14F-4D97-AF65-F5344CB8AC3E}">
        <p14:creationId xmlns:p14="http://schemas.microsoft.com/office/powerpoint/2010/main" val="8717115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4022727" y="0"/>
            <a:ext cx="3078163" cy="469900"/>
          </a:xfrm>
          <a:prstGeom prst="rect">
            <a:avLst/>
          </a:prstGeom>
        </p:spPr>
        <p:txBody>
          <a:bodyPr vert="horz" lIns="91418" tIns="45708" rIns="91418" bIns="45708" rtlCol="0"/>
          <a:lstStyle>
            <a:lvl1pPr algn="r">
              <a:defRPr sz="1200"/>
            </a:lvl1pPr>
          </a:lstStyle>
          <a:p>
            <a:fld id="{780ADA56-2DF3-2444-A41A-8C6E09A9F067}" type="datetimeFigureOut">
              <a:rPr lang="en-US" smtClean="0"/>
              <a:pPr/>
              <a:t>5/16/22</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18" tIns="45708" rIns="91418"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916988"/>
            <a:ext cx="3078163" cy="46990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7" y="8916988"/>
            <a:ext cx="3078163" cy="469900"/>
          </a:xfrm>
          <a:prstGeom prst="rect">
            <a:avLst/>
          </a:prstGeom>
        </p:spPr>
        <p:txBody>
          <a:bodyPr vert="horz" lIns="91418" tIns="45708" rIns="91418" bIns="45708" rtlCol="0" anchor="b"/>
          <a:lstStyle>
            <a:lvl1pPr algn="r">
              <a:defRPr sz="1200"/>
            </a:lvl1pPr>
          </a:lstStyle>
          <a:p>
            <a:fld id="{3A6FADD4-D090-E04B-AC48-8604D5F5444D}" type="slidenum">
              <a:rPr lang="en-US" smtClean="0"/>
              <a:pPr/>
              <a:t>‹#›</a:t>
            </a:fld>
            <a:endParaRPr lang="en-US" dirty="0"/>
          </a:p>
        </p:txBody>
      </p:sp>
    </p:spTree>
    <p:extLst>
      <p:ext uri="{BB962C8B-B14F-4D97-AF65-F5344CB8AC3E}">
        <p14:creationId xmlns:p14="http://schemas.microsoft.com/office/powerpoint/2010/main" val="749665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171D7486-0D3A-EF4A-8BD3-9053266A471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a:t>
            </a:fld>
            <a:r>
              <a:rPr lang="en-US" dirty="0"/>
              <a:t> HVAC/HP ACTION GROUP | MAY 5, 2022</a:t>
            </a:r>
          </a:p>
        </p:txBody>
      </p:sp>
      <p:sp>
        <p:nvSpPr>
          <p:cNvPr id="3" name="Date Placeholder 3">
            <a:extLst>
              <a:ext uri="{FF2B5EF4-FFF2-40B4-BE49-F238E27FC236}">
                <a16:creationId xmlns:a16="http://schemas.microsoft.com/office/drawing/2014/main" id="{8F6963F9-FBEB-5542-A4B1-700FC2EA0FE2}"/>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BB8B9-F248-2640-8857-9DB9208CB9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663065" cy="6858000"/>
          </a:xfrm>
          <a:prstGeom prst="rect">
            <a:avLst/>
          </a:prstGeom>
        </p:spPr>
      </p:pic>
      <p:sp>
        <p:nvSpPr>
          <p:cNvPr id="5" name="Footer Placeholder 2">
            <a:extLst>
              <a:ext uri="{FF2B5EF4-FFF2-40B4-BE49-F238E27FC236}">
                <a16:creationId xmlns:a16="http://schemas.microsoft.com/office/drawing/2014/main" id="{15FB23DF-7BE1-8C4D-B326-18D7E618DF2E}"/>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a:t>
            </a:fld>
            <a:r>
              <a:rPr lang="en-US" dirty="0"/>
              <a:t> HVAC/HP ACTION GROUP | MAY 5, 2022</a:t>
            </a:r>
          </a:p>
        </p:txBody>
      </p:sp>
      <p:sp>
        <p:nvSpPr>
          <p:cNvPr id="8" name="Date Placeholder 3">
            <a:extLst>
              <a:ext uri="{FF2B5EF4-FFF2-40B4-BE49-F238E27FC236}">
                <a16:creationId xmlns:a16="http://schemas.microsoft.com/office/drawing/2014/main" id="{D5A278A7-157D-7D45-8CFD-F18A2E1CC131}"/>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fontAlgn="base">
        <a:spcBef>
          <a:spcPct val="0"/>
        </a:spcBef>
        <a:spcAft>
          <a:spcPct val="0"/>
        </a:spcAft>
        <a:defRPr sz="4400" kern="1200">
          <a:solidFill>
            <a:schemeClr val="tx1"/>
          </a:solidFill>
          <a:latin typeface="Century Gothic"/>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entury Gothic"/>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entury Gothic"/>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entury Gothic"/>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ebco.org/HVAC-HP-Action-Group"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r20.rs6.net/tn.jsp?f=001qA78FkfwnuNvsuXV0wJAqKG-ZftpeZAH6CNn-DpbAVdSx36q44yrRLRRZmz4GnN8W4aRp03jtVCeNXo2bVcTujz36fJsRJgPV9YXNnZhuyGf6SCCNSxLlQbpMcHaHs6bCrfSfvtszRGlUwxg6zA5kmBZX7YmBcU09A85d5ggaJU=&amp;c=oWWDMUg3phiGowjNyUid9XRfNyuaHuhG6s3Uxkpc1O3fp8hWGyI-xw==&amp;ch=sizA37wS16qeYuxCv1FbLGJw0LcnjdwDM2Z1Kq7kL2mPdt8mwX7N-g==" TargetMode="External"/><Relationship Id="rId5" Type="http://schemas.openxmlformats.org/officeDocument/2006/relationships/hyperlink" Target="https://www.youtube.com/watch?v=43XKfuptnik&amp;ab_channel=TechnologyConnections" TargetMode="External"/><Relationship Id="rId4" Type="http://schemas.openxmlformats.org/officeDocument/2006/relationships/hyperlink" Target="https://www.eebco.org/resource-librar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ebco.org/event-4737515" TargetMode="External"/><Relationship Id="rId7" Type="http://schemas.openxmlformats.org/officeDocument/2006/relationships/hyperlink" Target="https://www.eebco.org/resources/Documents/POLICY%20ACTION%20COMMITTEE/HVACHP%20ACTION%20GROUP/Flier%20-%20CO_Res_Rebate_Summary_Info_Sheet_ASHP_9HSPF_22-03-205.pdf" TargetMode="External"/><Relationship Id="rId2" Type="http://schemas.openxmlformats.org/officeDocument/2006/relationships/hyperlink" Target="https://eebco.org/event-4818168" TargetMode="External"/><Relationship Id="rId1" Type="http://schemas.openxmlformats.org/officeDocument/2006/relationships/slideLayout" Target="../slideLayouts/slideLayout1.xml"/><Relationship Id="rId6" Type="http://schemas.openxmlformats.org/officeDocument/2006/relationships/hyperlink" Target="https://www.eebco.org/resources/Documents/POLICY%20ACTION%20COMMITTEE/HVACHP%20ACTION%20GROUP/Flier%20-Denver%20Climate%20Action%20Rebates%20Summary_Overview_4.15.22.pdf" TargetMode="External"/><Relationship Id="rId5" Type="http://schemas.openxmlformats.org/officeDocument/2006/relationships/hyperlink" Target="https://r20.rs6.net/tn.jsp?f=001qA78FkfwnuNvsuXV0wJAqKG-ZftpeZAH6CNn-DpbAVdSx36q44yrRE_3cNg7ENvH71OGziLDkyHOp8feBnNvbt7BIqxtwBlP_P9P9NoA0qnxP0XI_RrY8WRekpspDBfNHDrAk9FRedC7m1oaD22e72zZEWh8IocmvmBxJqvB4o-4rgNAquxXTQs_ZaFOa3cOlsyysJlYFT6_690PRxW6AhtHl_fbswDZXFaK5-1sWxBLe0VgPpFlupua6-q68TM2eu9P5w-9E5IgmSngAYBR_OcK-rVOckVRyQlf-Av2129szaHt1YTWLQ==&amp;c=oWWDMUg3phiGowjNyUid9XRfNyuaHuhG6s3Uxkpc1O3fp8hWGyI-xw==&amp;ch=sizA37wS16qeYuxCv1FbLGJw0LcnjdwDM2Z1Kq7kL2mPdt8mwX7N-g==" TargetMode="External"/><Relationship Id="rId4" Type="http://schemas.openxmlformats.org/officeDocument/2006/relationships/hyperlink" Target="https://r20.rs6.net/tn.jsp?f=001qA78FkfwnuNvsuXV0wJAqKG-ZftpeZAH6CNn-DpbAVdSx36q44yrRE_3cNg7ENvHpKH4SodeyZS55pC9kfZcpiJJ3FWnkYIexUHwXNw30sOWVLp5_jjJgXD-TDz2xkmuU387Dlwu58PFkdXv2Fv-UArxwFRrAb_ypcg3CHo8pkuH6b2oOuctTg_TfR99UIF1fYyl_1z7m8zp2MNqt1cWNSTwDgIoJNPRKDd6EpBQ2-Z8D76A6j30wnG2df17kDUIyD8FYruUW_FIgZPngMutfDjVryh6RKO5q1NnqAbxD8fyLnumNy_RbbLO5PJoBLLe&amp;c=oWWDMUg3phiGowjNyUid9XRfNyuaHuhG6s3Uxkpc1O3fp8hWGyI-xw==&amp;ch=sizA37wS16qeYuxCv1FbLGJw0LcnjdwDM2Z1Kq7kL2mPdt8mwX7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ebco.org/event-461851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ebco.org/event-473751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r20.rs6.net/tn.jsp?f=001qA78FkfwnuNvsuXV0wJAqKG-ZftpeZAH6CNn-DpbAVdSx36q44yrRLtI3eJQrglq-fi6mmaZVRCwg0NfAMmLUr6zhtEN72Lp0BlSTMUE4z_mpOnrb-1EGO-GvOt4n-sbFnPlnxoYhZsN22Qvld_gXDGdhAQXDV5ArDnkrs8hLrA-HE8TWNNoQ0ey4ztAjUXEE7OhUcFgTprQJUkgFa_Fkr5K5mvntjorJowZxilxwd3X2d2qnfSzAQCQ0xSLmHEBLojOH0jcFvlvIzhl2zfZWMhW-lIIxNcNL6iHvhHx-1I=&amp;c=oWWDMUg3phiGowjNyUid9XRfNyuaHuhG6s3Uxkpc1O3fp8hWGyI-xw==&amp;ch=sizA37wS16qeYuxCv1FbLGJw0LcnjdwDM2Z1Kq7kL2mPdt8mwX7N-g=="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r20.rs6.net/tn.jsp?f=001qA78FkfwnuNvsuXV0wJAqKG-ZftpeZAH6CNn-DpbAVdSx36q44yrRE_3cNg7ENvH71OGziLDkyHOp8feBnNvbt7BIqxtwBlP_P9P9NoA0qnxP0XI_RrY8WRekpspDBfNHDrAk9FRedC7m1oaD22e72zZEWh8IocmvmBxJqvB4o-4rgNAquxXTQs_ZaFOa3cOlsyysJlYFT6_690PRxW6AhtHl_fbswDZXFaK5-1sWxBLe0VgPpFlupua6-q68TM2eu9P5w-9E5IgmSngAYBR_OcK-rVOckVRyQlf-Av2129szaHt1YTWLQ==&amp;c=oWWDMUg3phiGowjNyUid9XRfNyuaHuhG6s3Uxkpc1O3fp8hWGyI-xw==&amp;ch=sizA37wS16qeYuxCv1FbLGJw0LcnjdwDM2Z1Kq7kL2mPdt8mwX7N-g==" TargetMode="External"/><Relationship Id="rId5" Type="http://schemas.openxmlformats.org/officeDocument/2006/relationships/hyperlink" Target="https://r20.rs6.net/tn.jsp?f=001qA78FkfwnuNvsuXV0wJAqKG-ZftpeZAH6CNn-DpbAVdSx36q44yrRE_3cNg7ENvHpKH4SodeyZS55pC9kfZcpiJJ3FWnkYIexUHwXNw30sOWVLp5_jjJgXD-TDz2xkmuU387Dlwu58PFkdXv2Fv-UArxwFRrAb_ypcg3CHo8pkuH6b2oOuctTg_TfR99UIF1fYyl_1z7m8zp2MNqt1cWNSTwDgIoJNPRKDd6EpBQ2-Z8D76A6j30wnG2df17kDUIyD8FYruUW_FIgZPngMutfDjVryh6RKO5q1NnqAbxD8fyLnumNy_RbbLO5PJoBLLe&amp;c=oWWDMUg3phiGowjNyUid9XRfNyuaHuhG6s3Uxkpc1O3fp8hWGyI-xw==&amp;ch=sizA37wS16qeYuxCv1FbLGJw0LcnjdwDM2Z1Kq7kL2mPdt8mwX7N-g==" TargetMode="External"/><Relationship Id="rId4" Type="http://schemas.openxmlformats.org/officeDocument/2006/relationships/hyperlink" Target="https://eebco.org/resources/Documents/POLICY%20ACTION%20COMMITTEE/HVACHP%20ACTION%20GROUP/EEBC%20-%2060-day%20Notice_Heat%20Pumps%20EER%20%20HSPF_Comments%20Summary%20Letter_v4_%205.11.22.docx"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mbrown@carrierwest.com" TargetMode="External"/><Relationship Id="rId3" Type="http://schemas.openxmlformats.org/officeDocument/2006/relationships/hyperlink" Target="mailto:Doug.White@tranetechnologies.com" TargetMode="External"/><Relationship Id="rId7" Type="http://schemas.openxmlformats.org/officeDocument/2006/relationships/hyperlink" Target="mailto:slemons@hvac.mea.com" TargetMode="External"/><Relationship Id="rId12" Type="http://schemas.openxmlformats.org/officeDocument/2006/relationships/hyperlink" Target="mailto:ann.kirkpatrick@xcelenergy.com" TargetMode="External"/><Relationship Id="rId2" Type="http://schemas.openxmlformats.org/officeDocument/2006/relationships/hyperlink" Target="https://eebco.org/HVAC-HP-Action-Group#AK" TargetMode="External"/><Relationship Id="rId1" Type="http://schemas.openxmlformats.org/officeDocument/2006/relationships/slideLayout" Target="../slideLayouts/slideLayout1.xml"/><Relationship Id="rId6" Type="http://schemas.openxmlformats.org/officeDocument/2006/relationships/hyperlink" Target="mailto:sbeeson@hvac.mea.com" TargetMode="External"/><Relationship Id="rId11" Type="http://schemas.openxmlformats.org/officeDocument/2006/relationships/hyperlink" Target="mailto:Michael.P.Papula@xcelenergy.com" TargetMode="External"/><Relationship Id="rId5" Type="http://schemas.openxmlformats.org/officeDocument/2006/relationships/hyperlink" Target="mailto:Robert.Glass@goodmanmfg.com" TargetMode="External"/><Relationship Id="rId10" Type="http://schemas.openxmlformats.org/officeDocument/2006/relationships/hyperlink" Target="mailto:Joshua.C.Martin@xcelenergy.com" TargetMode="External"/><Relationship Id="rId4" Type="http://schemas.openxmlformats.org/officeDocument/2006/relationships/hyperlink" Target="mailto:BWoolley@trane.com" TargetMode="External"/><Relationship Id="rId9" Type="http://schemas.openxmlformats.org/officeDocument/2006/relationships/hyperlink" Target="mailto:patriica@eebco.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ebco.org/resources/Documents/POLICY%20ACTION%20COMMITTEE/HVACHP%20ACTION%20GROUP/Flier%20-%20CO_Res_Rebate_Summary_Info_Sheet_ASHP_9HSPF_22-03-205.pdf" TargetMode="External"/><Relationship Id="rId2" Type="http://schemas.openxmlformats.org/officeDocument/2006/relationships/hyperlink" Target="https://www.eebco.org/resources/Documents/POLICY%20ACTION%20COMMITTEE/HVACHP%20ACTION%20GROUP/Flier%20-Denver%20Climate%20Action%20Rebates%20Summary_Overview_4.15.22.pdf" TargetMode="Externa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hyperlink" Target="https://hockeystickprinciples.com/resources/research-study/" TargetMode="Externa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eebco.org/resources/Documents/POLICY%20ACTION%20COMMITTEE/HVACHP%20ACTION%20GROUP/CO%20ASHP%202030%20adoption%20estimate.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98BA0-4400-2B4B-8C13-93402A8CC21F}"/>
              </a:ext>
            </a:extLst>
          </p:cNvPr>
          <p:cNvSpPr txBox="1"/>
          <p:nvPr/>
        </p:nvSpPr>
        <p:spPr>
          <a:xfrm>
            <a:off x="2857500" y="1447800"/>
            <a:ext cx="3924300" cy="923330"/>
          </a:xfrm>
          <a:prstGeom prst="rect">
            <a:avLst/>
          </a:prstGeom>
          <a:noFill/>
        </p:spPr>
        <p:txBody>
          <a:bodyPr wrap="square">
            <a:spAutoFit/>
          </a:bodyPr>
          <a:lstStyle/>
          <a:p>
            <a:pPr algn="ctr"/>
            <a:r>
              <a:rPr kumimoji="0" lang="en-US" altLang="en-US" sz="1600" b="1" i="0" u="none" strike="noStrike" cap="none" normalizeH="0" baseline="0" dirty="0">
                <a:ln>
                  <a:noFill/>
                </a:ln>
                <a:solidFill>
                  <a:srgbClr val="294B93"/>
                </a:solidFill>
                <a:effectLst/>
                <a:latin typeface="Arial" panose="020B0604020202020204" pitchFamily="34" charset="0"/>
                <a:ea typeface="Times New Roman" panose="02020603050405020304" pitchFamily="18" charset="0"/>
                <a:cs typeface="Arial" panose="020B0604020202020204" pitchFamily="34" charset="0"/>
              </a:rPr>
              <a:t>7th MEETING | MAY 5, 2022</a:t>
            </a:r>
          </a:p>
          <a:p>
            <a:pPr algn="ctr"/>
            <a:r>
              <a:rPr kumimoji="0" lang="en-US" altLang="en-US" sz="1200" b="1" i="0" u="none" strike="noStrike" cap="none" normalizeH="0" baseline="0" dirty="0">
                <a:ln>
                  <a:noFill/>
                </a:ln>
                <a:solidFill>
                  <a:srgbClr val="294B93"/>
                </a:solidFill>
                <a:effectLst/>
                <a:latin typeface="Arial" panose="020B0604020202020204" pitchFamily="34" charset="0"/>
                <a:ea typeface="Times New Roman" panose="02020603050405020304" pitchFamily="18" charset="0"/>
                <a:cs typeface="Arial" panose="020B0604020202020204" pitchFamily="34" charset="0"/>
              </a:rPr>
              <a:t>Distributor, Manufacturer, &amp; Industry Stakeholder</a:t>
            </a:r>
          </a:p>
          <a:p>
            <a:pPr algn="ctr"/>
            <a:endParaRPr lang="en-US" sz="1200" b="1" dirty="0">
              <a:solidFill>
                <a:srgbClr val="294B93"/>
              </a:solidFill>
              <a:latin typeface="Calibri" panose="020F0502020204030204" pitchFamily="34" charset="0"/>
              <a:cs typeface="Calibri" panose="020F0502020204030204" pitchFamily="34" charset="0"/>
            </a:endParaRPr>
          </a:p>
          <a:p>
            <a:pPr algn="ctr"/>
            <a:r>
              <a:rPr lang="en-US" sz="1400" b="1" dirty="0">
                <a:solidFill>
                  <a:srgbClr val="53A31B"/>
                </a:solidFill>
                <a:latin typeface="Calibri" panose="020F0502020204030204" pitchFamily="34" charset="0"/>
                <a:cs typeface="Calibri" panose="020F0502020204030204" pitchFamily="34" charset="0"/>
              </a:rPr>
              <a:t>WELCOME</a:t>
            </a:r>
          </a:p>
        </p:txBody>
      </p:sp>
      <p:pic>
        <p:nvPicPr>
          <p:cNvPr id="8" name="Picture 7">
            <a:extLst>
              <a:ext uri="{FF2B5EF4-FFF2-40B4-BE49-F238E27FC236}">
                <a16:creationId xmlns:a16="http://schemas.microsoft.com/office/drawing/2014/main" id="{D470DF65-D89A-1C4B-AB7C-FF5AC57028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98" y="381000"/>
            <a:ext cx="2087302" cy="1043651"/>
          </a:xfrm>
          <a:prstGeom prst="rect">
            <a:avLst/>
          </a:prstGeom>
        </p:spPr>
      </p:pic>
      <p:sp>
        <p:nvSpPr>
          <p:cNvPr id="9" name="Date Placeholder 3">
            <a:extLst>
              <a:ext uri="{FF2B5EF4-FFF2-40B4-BE49-F238E27FC236}">
                <a16:creationId xmlns:a16="http://schemas.microsoft.com/office/drawing/2014/main" id="{6A2425FB-3D76-E344-BE7C-42A99EE88D4A}"/>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
        <p:nvSpPr>
          <p:cNvPr id="2" name="TextBox 1">
            <a:extLst>
              <a:ext uri="{FF2B5EF4-FFF2-40B4-BE49-F238E27FC236}">
                <a16:creationId xmlns:a16="http://schemas.microsoft.com/office/drawing/2014/main" id="{62B7032B-0AF3-4240-8965-6F5C781E0605}"/>
              </a:ext>
            </a:extLst>
          </p:cNvPr>
          <p:cNvSpPr txBox="1"/>
          <p:nvPr/>
        </p:nvSpPr>
        <p:spPr>
          <a:xfrm>
            <a:off x="1657350" y="4901239"/>
            <a:ext cx="5067300" cy="822726"/>
          </a:xfrm>
          <a:prstGeom prst="rect">
            <a:avLst/>
          </a:prstGeom>
          <a:noFill/>
        </p:spPr>
        <p:txBody>
          <a:bodyPr wrap="square" rtlCol="0">
            <a:spAutoFit/>
          </a:bodyPr>
          <a:lstStyle/>
          <a:p>
            <a:pPr>
              <a:lnSpc>
                <a:spcPct val="150000"/>
              </a:lnSpc>
            </a:pPr>
            <a:r>
              <a:rPr lang="en-US" sz="1100" b="1" i="1" dirty="0">
                <a:solidFill>
                  <a:srgbClr val="294B93"/>
                </a:solidFill>
              </a:rPr>
              <a:t>RESOURCES on EEBC Website</a:t>
            </a:r>
          </a:p>
          <a:p>
            <a:pPr>
              <a:lnSpc>
                <a:spcPct val="150000"/>
              </a:lnSpc>
            </a:pPr>
            <a:r>
              <a:rPr lang="en-US" sz="1100" i="1" dirty="0">
                <a:solidFill>
                  <a:srgbClr val="294B93"/>
                </a:solidFill>
              </a:rPr>
              <a:t>• HVAC/Heat Pump Resource Hub | </a:t>
            </a:r>
            <a:r>
              <a:rPr lang="en-US" sz="900" i="1" dirty="0">
                <a:solidFill>
                  <a:srgbClr val="294B93"/>
                </a:solidFill>
                <a:hlinkClick r:id="rId3">
                  <a:extLst>
                    <a:ext uri="{A12FA001-AC4F-418D-AE19-62706E023703}">
                      <ahyp:hlinkClr xmlns:ahyp="http://schemas.microsoft.com/office/drawing/2018/hyperlinkcolor" val="tx"/>
                    </a:ext>
                  </a:extLst>
                </a:hlinkClick>
              </a:rPr>
              <a:t>https://www.eebco.org/HVAC-HP-Action-Group</a:t>
            </a:r>
            <a:endParaRPr lang="en-US" sz="1100" i="1" dirty="0">
              <a:solidFill>
                <a:srgbClr val="294B93"/>
              </a:solidFill>
            </a:endParaRPr>
          </a:p>
          <a:p>
            <a:pPr>
              <a:lnSpc>
                <a:spcPct val="150000"/>
              </a:lnSpc>
            </a:pPr>
            <a:r>
              <a:rPr lang="en-US" sz="1100" i="1" dirty="0">
                <a:solidFill>
                  <a:srgbClr val="294B93"/>
                </a:solidFill>
              </a:rPr>
              <a:t>• Member Resource Library | </a:t>
            </a:r>
            <a:r>
              <a:rPr lang="en-US" sz="900" i="1" dirty="0">
                <a:solidFill>
                  <a:srgbClr val="294B93"/>
                </a:solidFill>
                <a:hlinkClick r:id="rId4">
                  <a:extLst>
                    <a:ext uri="{A12FA001-AC4F-418D-AE19-62706E023703}">
                      <ahyp:hlinkClr xmlns:ahyp="http://schemas.microsoft.com/office/drawing/2018/hyperlinkcolor" val="tx"/>
                    </a:ext>
                  </a:extLst>
                </a:hlinkClick>
              </a:rPr>
              <a:t>https://www.eebco.org/resource-library</a:t>
            </a:r>
            <a:endParaRPr lang="en-US" sz="900" i="1" dirty="0">
              <a:solidFill>
                <a:srgbClr val="294B93"/>
              </a:solidFill>
            </a:endParaRPr>
          </a:p>
        </p:txBody>
      </p:sp>
      <p:sp>
        <p:nvSpPr>
          <p:cNvPr id="10" name="TextBox 9">
            <a:extLst>
              <a:ext uri="{FF2B5EF4-FFF2-40B4-BE49-F238E27FC236}">
                <a16:creationId xmlns:a16="http://schemas.microsoft.com/office/drawing/2014/main" id="{C26F5B45-5EC0-6B4D-A2A6-366531C2FC9C}"/>
              </a:ext>
            </a:extLst>
          </p:cNvPr>
          <p:cNvSpPr txBox="1"/>
          <p:nvPr/>
        </p:nvSpPr>
        <p:spPr>
          <a:xfrm>
            <a:off x="838200" y="2362200"/>
            <a:ext cx="7886700" cy="2351349"/>
          </a:xfrm>
          <a:prstGeom prst="rect">
            <a:avLst/>
          </a:prstGeom>
          <a:noFill/>
        </p:spPr>
        <p:txBody>
          <a:bodyPr wrap="square" rtlCol="0">
            <a:spAutoFit/>
          </a:bodyPr>
          <a:lstStyle/>
          <a:p>
            <a:pPr>
              <a:lnSpc>
                <a:spcPct val="150000"/>
              </a:lnSpc>
              <a:spcBef>
                <a:spcPts val="0"/>
              </a:spcBef>
              <a:spcAft>
                <a:spcPts val="0"/>
              </a:spcAft>
            </a:pPr>
            <a:r>
              <a:rPr lang="en-US" sz="1100" b="1" dirty="0">
                <a:solidFill>
                  <a:srgbClr val="53A31B"/>
                </a:solidFill>
              </a:rPr>
              <a:t>Market Transformation of EE does not always take we think!</a:t>
            </a:r>
            <a:r>
              <a:rPr lang="en-US" sz="1100" b="1" dirty="0">
                <a:solidFill>
                  <a:srgbClr val="294B93"/>
                </a:solidFill>
              </a:rPr>
              <a:t> …“</a:t>
            </a:r>
            <a:r>
              <a:rPr lang="en-US" sz="1100" i="1" dirty="0">
                <a:solidFill>
                  <a:srgbClr val="294B93"/>
                </a:solidFill>
                <a:latin typeface="Calibri" panose="020F0502020204030204" pitchFamily="34" charset="0"/>
                <a:cs typeface="Calibri" panose="020F0502020204030204" pitchFamily="34" charset="0"/>
              </a:rPr>
              <a:t>I'm reminded of the topic of  ‘Incentive Nudges’ as policy </a:t>
            </a:r>
            <a:r>
              <a:rPr lang="en-US" sz="1100" b="1" i="1" dirty="0">
                <a:solidFill>
                  <a:srgbClr val="294B93"/>
                </a:solidFill>
                <a:latin typeface="Calibri" panose="020F0502020204030204" pitchFamily="34" charset="0"/>
                <a:cs typeface="Calibri" panose="020F0502020204030204" pitchFamily="34" charset="0"/>
              </a:rPr>
              <a:t>in England -</a:t>
            </a:r>
            <a:r>
              <a:rPr lang="en-US" sz="1100" i="1" dirty="0">
                <a:solidFill>
                  <a:srgbClr val="294B93"/>
                </a:solidFill>
                <a:latin typeface="Calibri" panose="020F0502020204030204" pitchFamily="34" charset="0"/>
                <a:cs typeface="Calibri" panose="020F0502020204030204" pitchFamily="34" charset="0"/>
              </a:rPr>
              <a:t> I could be forgetting details where. They really wanted people to insulate their old homes. Tried all the things, carrot and stick. Very few takers. It wasn't until the policymakers examined the ‘Pain Points’ of insulating an old house that they realized that it was all well and good to ‘offer cheap/free insulation’ but most ‘people were reluctant’ because they ‘would have to clean out their attic full of storage’. </a:t>
            </a:r>
            <a:r>
              <a:rPr lang="en-US" sz="1100" b="1" i="1" dirty="0">
                <a:solidFill>
                  <a:srgbClr val="294B93"/>
                </a:solidFill>
                <a:latin typeface="Calibri" panose="020F0502020204030204" pitchFamily="34" charset="0"/>
                <a:cs typeface="Calibri" panose="020F0502020204030204" pitchFamily="34" charset="0"/>
              </a:rPr>
              <a:t>Instead of paying for insulation, they started ‘offering an attic clean out service (plus insulation)’. Suddenly the adoption skyrocketed</a:t>
            </a:r>
            <a:r>
              <a:rPr lang="en-US" sz="1100" i="1" dirty="0">
                <a:solidFill>
                  <a:srgbClr val="294B93"/>
                </a:solidFill>
                <a:latin typeface="Calibri" panose="020F0502020204030204" pitchFamily="34" charset="0"/>
                <a:cs typeface="Calibri" panose="020F0502020204030204" pitchFamily="34" charset="0"/>
              </a:rPr>
              <a:t>. </a:t>
            </a:r>
            <a:r>
              <a:rPr lang="en-US" sz="1100" b="1" i="1" dirty="0">
                <a:solidFill>
                  <a:srgbClr val="294B93"/>
                </a:solidFill>
                <a:latin typeface="Calibri" panose="020F0502020204030204" pitchFamily="34" charset="0"/>
                <a:cs typeface="Calibri" panose="020F0502020204030204" pitchFamily="34" charset="0"/>
              </a:rPr>
              <a:t>If someone offered me 'nebulous future utility savings but I had to do physical work' I probably would pass...but ‘if they offered to clean my house and give me nebulous savings...I'd be on board'</a:t>
            </a:r>
            <a:r>
              <a:rPr lang="en-US" sz="1100" i="1" dirty="0">
                <a:solidFill>
                  <a:srgbClr val="294B93"/>
                </a:solidFill>
                <a:latin typeface="Calibri" panose="020F0502020204030204" pitchFamily="34" charset="0"/>
                <a:cs typeface="Calibri" panose="020F0502020204030204" pitchFamily="34" charset="0"/>
              </a:rPr>
              <a:t>.”</a:t>
            </a:r>
          </a:p>
          <a:p>
            <a:pPr>
              <a:lnSpc>
                <a:spcPct val="150000"/>
              </a:lnSpc>
              <a:spcBef>
                <a:spcPts val="0"/>
              </a:spcBef>
              <a:spcAft>
                <a:spcPts val="0"/>
              </a:spcAft>
            </a:pPr>
            <a:r>
              <a:rPr lang="en-US" sz="1100" i="1" dirty="0">
                <a:solidFill>
                  <a:srgbClr val="294B93"/>
                </a:solidFill>
                <a:latin typeface="Calibri" panose="020F0502020204030204" pitchFamily="34" charset="0"/>
                <a:ea typeface="Calibri" panose="020F0502020204030204" pitchFamily="34" charset="0"/>
                <a:cs typeface="Calibri" panose="020F0502020204030204" pitchFamily="34" charset="0"/>
              </a:rPr>
              <a:t>Quote</a:t>
            </a:r>
            <a:r>
              <a:rPr lang="en-US" sz="1100" i="1" dirty="0">
                <a:solidFill>
                  <a:srgbClr val="294B93"/>
                </a:solidFill>
                <a:effectLst/>
                <a:latin typeface="Calibri" panose="020F0502020204030204" pitchFamily="34" charset="0"/>
                <a:ea typeface="Calibri" panose="020F0502020204030204" pitchFamily="34" charset="0"/>
                <a:cs typeface="Calibri" panose="020F0502020204030204" pitchFamily="34" charset="0"/>
              </a:rPr>
              <a:t> from: </a:t>
            </a:r>
            <a:r>
              <a:rPr lang="en-US" sz="1100" b="1" dirty="0">
                <a:solidFill>
                  <a:srgbClr val="294B93"/>
                </a:solidFill>
              </a:rPr>
              <a:t>Heat Pumps Are Not Hard: </a:t>
            </a:r>
            <a:r>
              <a:rPr lang="en-US" sz="1100" b="1" i="1" dirty="0">
                <a:solidFill>
                  <a:srgbClr val="294B93"/>
                </a:solidFill>
              </a:rPr>
              <a:t>Here's what it will take to start pumping. </a:t>
            </a:r>
            <a:r>
              <a:rPr lang="en-US" sz="1100" i="1" dirty="0">
                <a:solidFill>
                  <a:srgbClr val="294B93"/>
                </a:solidFill>
                <a:effectLst/>
                <a:latin typeface="Calibri" panose="020F0502020204030204" pitchFamily="34" charset="0"/>
                <a:ea typeface="Calibri" panose="020F0502020204030204" pitchFamily="34" charset="0"/>
                <a:cs typeface="Calibri" panose="020F0502020204030204" pitchFamily="34" charset="0"/>
              </a:rPr>
              <a:t>Posted by </a:t>
            </a:r>
            <a:r>
              <a:rPr lang="en-US" sz="1100" i="1" dirty="0" err="1">
                <a:solidFill>
                  <a:srgbClr val="294B93"/>
                </a:solidFill>
                <a:effectLst/>
                <a:latin typeface="Calibri" panose="020F0502020204030204" pitchFamily="34" charset="0"/>
                <a:ea typeface="Calibri" panose="020F0502020204030204" pitchFamily="34" charset="0"/>
                <a:cs typeface="Calibri" panose="020F0502020204030204" pitchFamily="34" charset="0"/>
              </a:rPr>
              <a:t>Frollard</a:t>
            </a:r>
            <a:r>
              <a:rPr lang="en-US" sz="1100" i="1" dirty="0">
                <a:solidFill>
                  <a:srgbClr val="294B93"/>
                </a:solidFill>
                <a:latin typeface="Calibri" panose="020F0502020204030204" pitchFamily="34" charset="0"/>
                <a:ea typeface="Calibri" panose="020F0502020204030204" pitchFamily="34" charset="0"/>
                <a:cs typeface="Calibri" panose="020F0502020204030204" pitchFamily="34" charset="0"/>
              </a:rPr>
              <a:t> </a:t>
            </a:r>
            <a:r>
              <a:rPr lang="en-US" sz="1100" i="1" dirty="0">
                <a:solidFill>
                  <a:srgbClr val="294B93"/>
                </a:solidFill>
                <a:effectLst/>
                <a:latin typeface="Calibri" panose="020F0502020204030204" pitchFamily="34" charset="0"/>
                <a:ea typeface="Calibri" panose="020F0502020204030204" pitchFamily="34" charset="0"/>
                <a:cs typeface="Calibri" panose="020F0502020204030204" pitchFamily="34" charset="0"/>
              </a:rPr>
              <a:t>2 weeks ago. 5:00 min.</a:t>
            </a:r>
            <a:r>
              <a:rPr lang="en-US" sz="1100" i="1" dirty="0">
                <a:solidFill>
                  <a:srgbClr val="294B93"/>
                </a:solidFill>
                <a:latin typeface="Calibri" panose="020F0502020204030204" pitchFamily="34" charset="0"/>
                <a:cs typeface="Calibri" panose="020F0502020204030204" pitchFamily="34" charset="0"/>
              </a:rPr>
              <a:t> </a:t>
            </a:r>
            <a:endParaRPr lang="en-US" sz="1100" i="1" dirty="0">
              <a:solidFill>
                <a:srgbClr val="294B93"/>
              </a:solidFill>
            </a:endParaRPr>
          </a:p>
          <a:p>
            <a:pPr>
              <a:lnSpc>
                <a:spcPct val="150000"/>
              </a:lnSpc>
              <a:spcBef>
                <a:spcPts val="0"/>
              </a:spcBef>
              <a:spcAft>
                <a:spcPts val="0"/>
              </a:spcAft>
            </a:pPr>
            <a:r>
              <a:rPr lang="en-US" sz="1100" i="1" u="sng" dirty="0">
                <a:solidFill>
                  <a:srgbClr val="294B93"/>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https://www.youtube.com/watch?v=43XKfuptnik&amp;ab_channel=TechnologyConnections</a:t>
            </a:r>
            <a:endParaRPr lang="en-US" sz="1100" i="1" u="sng" dirty="0">
              <a:solidFill>
                <a:srgbClr val="294B93"/>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7DBF65-512D-B34C-AE76-FB6C16C257CB}"/>
              </a:ext>
            </a:extLst>
          </p:cNvPr>
          <p:cNvSpPr txBox="1"/>
          <p:nvPr/>
        </p:nvSpPr>
        <p:spPr>
          <a:xfrm>
            <a:off x="1657350" y="5715000"/>
            <a:ext cx="6343650" cy="684803"/>
          </a:xfrm>
          <a:prstGeom prst="rect">
            <a:avLst/>
          </a:prstGeom>
          <a:noFill/>
        </p:spPr>
        <p:txBody>
          <a:bodyPr wrap="square" rtlCol="0">
            <a:spAutoFit/>
          </a:bodyPr>
          <a:lstStyle/>
          <a:p>
            <a:pPr>
              <a:lnSpc>
                <a:spcPct val="150000"/>
              </a:lnSpc>
            </a:pPr>
            <a:r>
              <a:rPr lang="en-US" sz="1100" b="1" dirty="0">
                <a:solidFill>
                  <a:srgbClr val="294B93"/>
                </a:solidFill>
              </a:rPr>
              <a:t>HVAC/HEAT PUMP ACTION GROUP, CO_CHAIRS | </a:t>
            </a:r>
            <a:r>
              <a:rPr lang="en-US" sz="1100" i="1" u="sng" dirty="0">
                <a:solidFill>
                  <a:srgbClr val="294B93"/>
                </a:solidFill>
                <a:hlinkClick r:id="rId6">
                  <a:extLst>
                    <a:ext uri="{A12FA001-AC4F-418D-AE19-62706E023703}">
                      <ahyp:hlinkClr xmlns:ahyp="http://schemas.microsoft.com/office/drawing/2018/hyperlinkcolor" val="tx"/>
                    </a:ext>
                  </a:extLst>
                </a:hlinkClick>
              </a:rPr>
              <a:t>2022 MEETINGS/RESOURCE HUB</a:t>
            </a:r>
            <a:r>
              <a:rPr lang="en-US" sz="1100" dirty="0">
                <a:solidFill>
                  <a:srgbClr val="294B93"/>
                </a:solidFill>
              </a:rPr>
              <a:t> </a:t>
            </a:r>
          </a:p>
          <a:p>
            <a:r>
              <a:rPr lang="en-US" sz="1100" dirty="0">
                <a:solidFill>
                  <a:srgbClr val="294B93"/>
                </a:solidFill>
              </a:rPr>
              <a:t>Shawn </a:t>
            </a:r>
            <a:r>
              <a:rPr lang="en-US" sz="1100" dirty="0" err="1">
                <a:solidFill>
                  <a:srgbClr val="294B93"/>
                </a:solidFill>
              </a:rPr>
              <a:t>LeMons</a:t>
            </a:r>
            <a:r>
              <a:rPr lang="en-US" sz="1100" dirty="0">
                <a:solidFill>
                  <a:srgbClr val="294B93"/>
                </a:solidFill>
              </a:rPr>
              <a:t>, Mitsubishi Electric Trane HVAC US LLC </a:t>
            </a:r>
            <a:r>
              <a:rPr lang="en-US" sz="1100" i="1" dirty="0">
                <a:solidFill>
                  <a:srgbClr val="294B93"/>
                </a:solidFill>
              </a:rPr>
              <a:t>slemons@hvac.mea.com</a:t>
            </a:r>
            <a:r>
              <a:rPr lang="en-US" sz="1100" dirty="0">
                <a:solidFill>
                  <a:srgbClr val="294B93"/>
                </a:solidFill>
              </a:rPr>
              <a:t> | 720.648.0505 </a:t>
            </a:r>
          </a:p>
          <a:p>
            <a:r>
              <a:rPr lang="en-US" sz="1100" dirty="0">
                <a:solidFill>
                  <a:srgbClr val="294B93"/>
                </a:solidFill>
              </a:rPr>
              <a:t>Pete Perret, GA Larson </a:t>
            </a:r>
            <a:r>
              <a:rPr lang="en-US" sz="1100" i="1" dirty="0">
                <a:solidFill>
                  <a:srgbClr val="294B93"/>
                </a:solidFill>
              </a:rPr>
              <a:t>pete.perret@galarson.com</a:t>
            </a:r>
            <a:r>
              <a:rPr lang="en-US" sz="1100" dirty="0">
                <a:solidFill>
                  <a:srgbClr val="294B93"/>
                </a:solidFill>
              </a:rPr>
              <a:t> | 719.205.1306 </a:t>
            </a:r>
          </a:p>
        </p:txBody>
      </p:sp>
    </p:spTree>
    <p:extLst>
      <p:ext uri="{BB962C8B-B14F-4D97-AF65-F5344CB8AC3E}">
        <p14:creationId xmlns:p14="http://schemas.microsoft.com/office/powerpoint/2010/main" val="281322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4A4038-3DC0-C547-B62C-879B6B9A3B30}"/>
              </a:ext>
            </a:extLst>
          </p:cNvPr>
          <p:cNvSpPr txBox="1"/>
          <p:nvPr/>
        </p:nvSpPr>
        <p:spPr>
          <a:xfrm>
            <a:off x="762000" y="1460935"/>
            <a:ext cx="5734050" cy="4416594"/>
          </a:xfrm>
          <a:prstGeom prst="rect">
            <a:avLst/>
          </a:prstGeom>
          <a:noFill/>
        </p:spPr>
        <p:txBody>
          <a:bodyPr wrap="square">
            <a:spAutoFit/>
          </a:bodyPr>
          <a:lstStyle/>
          <a:p>
            <a:endParaRPr lang="en-US" sz="1200" b="1" dirty="0">
              <a:solidFill>
                <a:srgbClr val="294B93"/>
              </a:solidFill>
            </a:endParaRPr>
          </a:p>
          <a:p>
            <a:r>
              <a:rPr lang="en-US" sz="1200" b="1" dirty="0">
                <a:solidFill>
                  <a:srgbClr val="294B93"/>
                </a:solidFill>
              </a:rPr>
              <a:t>| MANUFACTURERS, DISTRIBUTORS &amp; STAKEHOLDERS </a:t>
            </a:r>
          </a:p>
          <a:p>
            <a:r>
              <a:rPr lang="en-US" sz="1200" b="1" dirty="0">
                <a:solidFill>
                  <a:srgbClr val="294B93"/>
                </a:solidFill>
              </a:rPr>
              <a:t>  JUNE 2 @ 3-4:00 pm | </a:t>
            </a:r>
            <a:r>
              <a:rPr lang="en-US" sz="900" i="1" u="sng" dirty="0">
                <a:solidFill>
                  <a:srgbClr val="53A31B"/>
                </a:solidFill>
                <a:hlinkClick r:id="rId2">
                  <a:extLst>
                    <a:ext uri="{A12FA001-AC4F-418D-AE19-62706E023703}">
                      <ahyp:hlinkClr xmlns:ahyp="http://schemas.microsoft.com/office/drawing/2018/hyperlinkcolor" val="tx"/>
                    </a:ext>
                  </a:extLst>
                </a:hlinkClick>
              </a:rPr>
              <a:t>REGISTER</a:t>
            </a:r>
            <a:r>
              <a:rPr lang="en-US" sz="900" dirty="0">
                <a:solidFill>
                  <a:srgbClr val="53A31B"/>
                </a:solidFill>
              </a:rPr>
              <a:t> </a:t>
            </a:r>
          </a:p>
          <a:p>
            <a:r>
              <a:rPr lang="en-US" sz="1100" dirty="0">
                <a:solidFill>
                  <a:srgbClr val="294B93"/>
                </a:solidFill>
              </a:rPr>
              <a:t>  HELD 1st THURSDAY  OF THE MONTH 3:00-4:00 pm</a:t>
            </a:r>
          </a:p>
          <a:p>
            <a:pPr lvl="1"/>
            <a:r>
              <a:rPr lang="en-US" sz="1100" b="1">
                <a:solidFill>
                  <a:srgbClr val="294B93"/>
                </a:solidFill>
              </a:rPr>
              <a:t>MEETING TOPIC</a:t>
            </a:r>
            <a:endParaRPr lang="en-US" sz="1100" dirty="0">
              <a:solidFill>
                <a:srgbClr val="294B93"/>
              </a:solidFill>
            </a:endParaRPr>
          </a:p>
          <a:p>
            <a:pPr lvl="1"/>
            <a:r>
              <a:rPr lang="en-US" sz="1100" dirty="0">
                <a:solidFill>
                  <a:srgbClr val="294B93"/>
                </a:solidFill>
              </a:rPr>
              <a:t>• EEBC Progress </a:t>
            </a:r>
            <a:r>
              <a:rPr lang="en-US" sz="1100" i="1" dirty="0">
                <a:solidFill>
                  <a:srgbClr val="294B93"/>
                </a:solidFill>
              </a:rPr>
              <a:t>"Hiring Pipeline" Program For Contractors</a:t>
            </a:r>
            <a:r>
              <a:rPr lang="en-US" sz="1100" dirty="0">
                <a:solidFill>
                  <a:srgbClr val="294B93"/>
                </a:solidFill>
              </a:rPr>
              <a:t> Update</a:t>
            </a:r>
          </a:p>
          <a:p>
            <a:endParaRPr lang="en-US" sz="1100" dirty="0">
              <a:solidFill>
                <a:srgbClr val="294B93"/>
              </a:solidFill>
            </a:endParaRPr>
          </a:p>
          <a:p>
            <a:r>
              <a:rPr lang="en-US" sz="1200" dirty="0">
                <a:solidFill>
                  <a:srgbClr val="294B93"/>
                </a:solidFill>
              </a:rPr>
              <a:t> </a:t>
            </a:r>
          </a:p>
          <a:p>
            <a:r>
              <a:rPr lang="en-US" sz="1200" b="1" dirty="0">
                <a:solidFill>
                  <a:srgbClr val="294B93"/>
                </a:solidFill>
              </a:rPr>
              <a:t>| CONTRACTORS/DEALERS</a:t>
            </a:r>
          </a:p>
          <a:p>
            <a:r>
              <a:rPr lang="en-US" sz="1200" b="1" dirty="0">
                <a:solidFill>
                  <a:srgbClr val="294B93"/>
                </a:solidFill>
              </a:rPr>
              <a:t>  MAY 19 @ 3-4:00 pm | </a:t>
            </a:r>
            <a:r>
              <a:rPr lang="en-US" sz="900" i="1" u="sng" dirty="0">
                <a:solidFill>
                  <a:srgbClr val="53A31B"/>
                </a:solidFill>
                <a:hlinkClick r:id="rId3">
                  <a:extLst>
                    <a:ext uri="{A12FA001-AC4F-418D-AE19-62706E023703}">
                      <ahyp:hlinkClr xmlns:ahyp="http://schemas.microsoft.com/office/drawing/2018/hyperlinkcolor" val="tx"/>
                    </a:ext>
                  </a:extLst>
                </a:hlinkClick>
              </a:rPr>
              <a:t>REGISTER</a:t>
            </a:r>
            <a:r>
              <a:rPr lang="en-US" sz="900" dirty="0">
                <a:solidFill>
                  <a:srgbClr val="53A31B"/>
                </a:solidFill>
              </a:rPr>
              <a:t> </a:t>
            </a:r>
          </a:p>
          <a:p>
            <a:r>
              <a:rPr lang="en-US" sz="1100" dirty="0">
                <a:solidFill>
                  <a:srgbClr val="294B93"/>
                </a:solidFill>
              </a:rPr>
              <a:t>  HELD 3rd THURSDAY OF THE MONTH 3:00-4:00 pm</a:t>
            </a:r>
          </a:p>
          <a:p>
            <a:pPr lvl="1"/>
            <a:r>
              <a:rPr lang="en-US" sz="1100" b="1" dirty="0">
                <a:solidFill>
                  <a:srgbClr val="294B93"/>
                </a:solidFill>
              </a:rPr>
              <a:t>MEETING TOPICS</a:t>
            </a:r>
            <a:endParaRPr lang="en-US" sz="1100" dirty="0">
              <a:solidFill>
                <a:srgbClr val="294B93"/>
              </a:solidFill>
            </a:endParaRPr>
          </a:p>
          <a:p>
            <a:pPr lvl="1"/>
            <a:r>
              <a:rPr lang="en-US" sz="1100" dirty="0">
                <a:solidFill>
                  <a:srgbClr val="294B93"/>
                </a:solidFill>
              </a:rPr>
              <a:t>• </a:t>
            </a:r>
            <a:r>
              <a:rPr lang="en-US" sz="1100" i="1" dirty="0">
                <a:solidFill>
                  <a:srgbClr val="294B93"/>
                </a:solidFill>
              </a:rPr>
              <a:t>"Hiring Pipeline" Program For Contractors</a:t>
            </a:r>
            <a:r>
              <a:rPr lang="en-US" sz="1100" dirty="0">
                <a:solidFill>
                  <a:srgbClr val="294B93"/>
                </a:solidFill>
              </a:rPr>
              <a:t> </a:t>
            </a:r>
          </a:p>
          <a:p>
            <a:pPr lvl="1"/>
            <a:r>
              <a:rPr lang="en-US" sz="1100" i="1" dirty="0">
                <a:solidFill>
                  <a:srgbClr val="294B93"/>
                </a:solidFill>
              </a:rPr>
              <a:t>Contractors, are you looking to fill your employee shortage? Then this is the meeting you can't miss!</a:t>
            </a:r>
            <a:endParaRPr lang="en-US" sz="1100" dirty="0">
              <a:solidFill>
                <a:srgbClr val="294B93"/>
              </a:solidFill>
            </a:endParaRPr>
          </a:p>
          <a:p>
            <a:pPr lvl="1"/>
            <a:r>
              <a:rPr lang="en-US" sz="1100" dirty="0">
                <a:solidFill>
                  <a:srgbClr val="294B93"/>
                </a:solidFill>
              </a:rPr>
              <a:t>• Comments due by May 30th on Xcel Energy's 60-Day Notice </a:t>
            </a:r>
            <a:br>
              <a:rPr lang="en-US" sz="1100" dirty="0">
                <a:solidFill>
                  <a:srgbClr val="294B93"/>
                </a:solidFill>
              </a:rPr>
            </a:br>
            <a:r>
              <a:rPr lang="en-US" sz="1100" b="1" i="1" u="sng" dirty="0">
                <a:solidFill>
                  <a:srgbClr val="294B93"/>
                </a:solidFill>
                <a:hlinkClick r:id="rId4">
                  <a:extLst>
                    <a:ext uri="{A12FA001-AC4F-418D-AE19-62706E023703}">
                      <ahyp:hlinkClr xmlns:ahyp="http://schemas.microsoft.com/office/drawing/2018/hyperlinkcolor" val="tx"/>
                    </a:ext>
                  </a:extLst>
                </a:hlinkClick>
              </a:rPr>
              <a:t>High-Efficiency Air Conditioning Evaluation</a:t>
            </a:r>
            <a:r>
              <a:rPr lang="en-US" sz="1100" dirty="0">
                <a:solidFill>
                  <a:srgbClr val="294B93"/>
                </a:solidFill>
              </a:rPr>
              <a:t> &amp; </a:t>
            </a:r>
            <a:r>
              <a:rPr lang="en-US" sz="1100" b="1" i="1" u="sng" dirty="0">
                <a:solidFill>
                  <a:srgbClr val="294B93"/>
                </a:solidFill>
                <a:hlinkClick r:id="rId5">
                  <a:extLst>
                    <a:ext uri="{A12FA001-AC4F-418D-AE19-62706E023703}">
                      <ahyp:hlinkClr xmlns:ahyp="http://schemas.microsoft.com/office/drawing/2018/hyperlinkcolor" val="tx"/>
                    </a:ext>
                  </a:extLst>
                </a:hlinkClick>
              </a:rPr>
              <a:t>Business HVAC+R</a:t>
            </a:r>
            <a:r>
              <a:rPr lang="en-US" sz="1100" dirty="0">
                <a:solidFill>
                  <a:srgbClr val="294B93"/>
                </a:solidFill>
              </a:rPr>
              <a:t> </a:t>
            </a:r>
          </a:p>
          <a:p>
            <a:pPr lvl="1"/>
            <a:endParaRPr lang="en-US" sz="1100" dirty="0">
              <a:solidFill>
                <a:srgbClr val="294B93"/>
              </a:solidFill>
            </a:endParaRPr>
          </a:p>
          <a:p>
            <a:pPr lvl="1"/>
            <a:endParaRPr lang="en-US" sz="1100" dirty="0">
              <a:solidFill>
                <a:srgbClr val="294B93"/>
              </a:solidFill>
            </a:endParaRPr>
          </a:p>
          <a:p>
            <a:pPr lvl="1"/>
            <a:endParaRPr lang="en-US" sz="1100" dirty="0">
              <a:solidFill>
                <a:srgbClr val="294B93"/>
              </a:solidFill>
            </a:endParaRPr>
          </a:p>
          <a:p>
            <a:pPr lvl="1"/>
            <a:r>
              <a:rPr lang="en-US" sz="1100" b="1" dirty="0">
                <a:solidFill>
                  <a:srgbClr val="294B93"/>
                </a:solidFill>
              </a:rPr>
              <a:t>DENVER REBATE REQUIREMENTS</a:t>
            </a:r>
          </a:p>
          <a:p>
            <a:pPr marL="628650" lvl="1" indent="-171450" eaLnBrk="0" hangingPunct="0">
              <a:lnSpc>
                <a:spcPct val="150000"/>
              </a:lnSpc>
              <a:buFont typeface="Arial" panose="020B0604020202020204" pitchFamily="34" charset="0"/>
              <a:buChar char="•"/>
            </a:pPr>
            <a:r>
              <a:rPr lang="en-US" altLang="en-US" sz="1100" dirty="0">
                <a:solidFill>
                  <a:srgbClr val="294B93"/>
                </a:solidFill>
                <a:latin typeface="Arial" panose="020B0604020202020204" pitchFamily="34" charset="0"/>
                <a:ea typeface="Times New Roman"/>
                <a:cs typeface="Arial" panose="020B0604020202020204" pitchFamily="34" charset="0"/>
              </a:rPr>
              <a:t>DENVER CLIMATE ACTION REBATES | </a:t>
            </a:r>
            <a:r>
              <a:rPr lang="en-US" altLang="en-US" sz="900" i="1" dirty="0">
                <a:solidFill>
                  <a:srgbClr val="53A31B"/>
                </a:solidFill>
                <a:latin typeface="Arial" panose="020B0604020202020204" pitchFamily="34" charset="0"/>
                <a:ea typeface="Times New Roman"/>
                <a:cs typeface="Arial" panose="020B0604020202020204" pitchFamily="34" charset="0"/>
                <a:hlinkClick r:id="rId6">
                  <a:extLst>
                    <a:ext uri="{A12FA001-AC4F-418D-AE19-62706E023703}">
                      <ahyp:hlinkClr xmlns:ahyp="http://schemas.microsoft.com/office/drawing/2018/hyperlinkcolor" val="tx"/>
                    </a:ext>
                  </a:extLst>
                </a:hlinkClick>
              </a:rPr>
              <a:t>FLYER</a:t>
            </a:r>
            <a:endParaRPr lang="en-US" altLang="en-US" sz="900" dirty="0">
              <a:solidFill>
                <a:srgbClr val="53A31B"/>
              </a:solidFill>
              <a:latin typeface="Arial" panose="020B0604020202020204" pitchFamily="34" charset="0"/>
              <a:ea typeface="Times New Roman"/>
              <a:cs typeface="Arial" panose="020B0604020202020204" pitchFamily="34" charset="0"/>
            </a:endParaRPr>
          </a:p>
          <a:p>
            <a:pPr marL="628650" lvl="1" indent="-171450" eaLnBrk="0" hangingPunct="0">
              <a:lnSpc>
                <a:spcPct val="150000"/>
              </a:lnSpc>
              <a:buFont typeface="Arial" panose="020B0604020202020204" pitchFamily="34" charset="0"/>
              <a:buChar char="•"/>
            </a:pPr>
            <a:r>
              <a:rPr lang="en-US" altLang="en-US" sz="1100" dirty="0">
                <a:solidFill>
                  <a:srgbClr val="294B93"/>
                </a:solidFill>
                <a:latin typeface="Arial" panose="020B0604020202020204" pitchFamily="34" charset="0"/>
                <a:ea typeface="Times New Roman"/>
                <a:cs typeface="Arial" panose="020B0604020202020204" pitchFamily="34" charset="0"/>
              </a:rPr>
              <a:t>XCEL ENERGY COLORADO RESIDENTIAL REBATE SUMMARY | </a:t>
            </a:r>
            <a:r>
              <a:rPr lang="en-US" altLang="en-US" sz="900" i="1" dirty="0">
                <a:solidFill>
                  <a:srgbClr val="53A31B"/>
                </a:solidFill>
                <a:latin typeface="Arial" panose="020B0604020202020204" pitchFamily="34" charset="0"/>
                <a:ea typeface="Times New Roman"/>
                <a:cs typeface="Arial" panose="020B0604020202020204" pitchFamily="34" charset="0"/>
                <a:hlinkClick r:id="rId7">
                  <a:extLst>
                    <a:ext uri="{A12FA001-AC4F-418D-AE19-62706E023703}">
                      <ahyp:hlinkClr xmlns:ahyp="http://schemas.microsoft.com/office/drawing/2018/hyperlinkcolor" val="tx"/>
                    </a:ext>
                  </a:extLst>
                </a:hlinkClick>
              </a:rPr>
              <a:t>FLYER</a:t>
            </a:r>
            <a:endParaRPr lang="en-US" sz="900" dirty="0">
              <a:solidFill>
                <a:srgbClr val="53A31B"/>
              </a:solidFill>
            </a:endParaRPr>
          </a:p>
          <a:p>
            <a:pPr lvl="1"/>
            <a:endParaRPr lang="en-US" sz="1100" dirty="0">
              <a:solidFill>
                <a:srgbClr val="294B93"/>
              </a:solidFill>
            </a:endParaRPr>
          </a:p>
        </p:txBody>
      </p:sp>
      <p:sp>
        <p:nvSpPr>
          <p:cNvPr id="7" name="Footer Placeholder 2">
            <a:extLst>
              <a:ext uri="{FF2B5EF4-FFF2-40B4-BE49-F238E27FC236}">
                <a16:creationId xmlns:a16="http://schemas.microsoft.com/office/drawing/2014/main" id="{50920DAA-E361-7344-A716-734C372079ED}"/>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10</a:t>
            </a:fld>
            <a:r>
              <a:rPr lang="en-US" dirty="0"/>
              <a:t> HVAC/HP ACTION GROUP | MAY 5, 2022</a:t>
            </a:r>
          </a:p>
        </p:txBody>
      </p:sp>
      <p:sp>
        <p:nvSpPr>
          <p:cNvPr id="8" name="Date Placeholder 3">
            <a:extLst>
              <a:ext uri="{FF2B5EF4-FFF2-40B4-BE49-F238E27FC236}">
                <a16:creationId xmlns:a16="http://schemas.microsoft.com/office/drawing/2014/main" id="{A512FB24-20E0-6448-9E00-48D092723388}"/>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graphicFrame>
        <p:nvGraphicFramePr>
          <p:cNvPr id="2" name="Table 1">
            <a:extLst>
              <a:ext uri="{FF2B5EF4-FFF2-40B4-BE49-F238E27FC236}">
                <a16:creationId xmlns:a16="http://schemas.microsoft.com/office/drawing/2014/main" id="{060D43A8-078E-2B4D-96D4-EACC1B5094A6}"/>
              </a:ext>
            </a:extLst>
          </p:cNvPr>
          <p:cNvGraphicFramePr>
            <a:graphicFrameLocks noGrp="1"/>
          </p:cNvGraphicFramePr>
          <p:nvPr>
            <p:extLst>
              <p:ext uri="{D42A27DB-BD31-4B8C-83A1-F6EECF244321}">
                <p14:modId xmlns:p14="http://schemas.microsoft.com/office/powerpoint/2010/main" val="2779410072"/>
              </p:ext>
            </p:extLst>
          </p:nvPr>
        </p:nvGraphicFramePr>
        <p:xfrm>
          <a:off x="838200" y="914400"/>
          <a:ext cx="5562600" cy="376619"/>
        </p:xfrm>
        <a:graphic>
          <a:graphicData uri="http://schemas.openxmlformats.org/drawingml/2006/table">
            <a:tbl>
              <a:tblPr firstRow="1" firstCol="1" bandRow="1">
                <a:tableStyleId>{5C22544A-7EE6-4342-B048-85BDC9FD1C3A}</a:tableStyleId>
              </a:tblPr>
              <a:tblGrid>
                <a:gridCol w="5562600">
                  <a:extLst>
                    <a:ext uri="{9D8B030D-6E8A-4147-A177-3AD203B41FA5}">
                      <a16:colId xmlns:a16="http://schemas.microsoft.com/office/drawing/2014/main" val="200936267"/>
                    </a:ext>
                  </a:extLst>
                </a:gridCol>
              </a:tblGrid>
              <a:tr h="0">
                <a:tc>
                  <a:txBody>
                    <a:bodyPr/>
                    <a:lstStyle/>
                    <a:p>
                      <a:pPr marL="0" marR="0">
                        <a:lnSpc>
                          <a:spcPct val="107000"/>
                        </a:lnSpc>
                        <a:spcBef>
                          <a:spcPts val="0"/>
                        </a:spcBef>
                        <a:spcAft>
                          <a:spcPts val="0"/>
                        </a:spcAft>
                      </a:pPr>
                      <a:r>
                        <a:rPr lang="en-US" sz="1200" dirty="0">
                          <a:effectLst/>
                        </a:rPr>
                        <a:t>﻿| SAVE THE DATES • UPCOMING ACTION GROUPS [VIRTUAL] MEETINGS </a:t>
                      </a:r>
                      <a:endParaRPr lang="en-US" sz="1200" dirty="0">
                        <a:effectLst/>
                        <a:latin typeface="Times New Roman" panose="02020603050405020304"/>
                        <a:ea typeface="Times New Roman" panose="02020603050405020304"/>
                        <a:cs typeface="Times New Roman" panose="02020603050405020304"/>
                      </a:endParaRPr>
                    </a:p>
                  </a:txBody>
                  <a:tcPr marL="190500" marR="190500" marT="95250" marB="95250"/>
                </a:tc>
                <a:extLst>
                  <a:ext uri="{0D108BD9-81ED-4DB2-BD59-A6C34878D82A}">
                    <a16:rowId xmlns:a16="http://schemas.microsoft.com/office/drawing/2014/main" val="2066082951"/>
                  </a:ext>
                </a:extLst>
              </a:tr>
            </a:tbl>
          </a:graphicData>
        </a:graphic>
      </p:graphicFrame>
    </p:spTree>
    <p:extLst>
      <p:ext uri="{BB962C8B-B14F-4D97-AF65-F5344CB8AC3E}">
        <p14:creationId xmlns:p14="http://schemas.microsoft.com/office/powerpoint/2010/main" val="307060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D5234C3-CEB9-B342-8C3F-F5E3E9B37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52304"/>
            <a:ext cx="5448300" cy="2053397"/>
          </a:xfrm>
          <a:prstGeom prst="rect">
            <a:avLst/>
          </a:prstGeom>
        </p:spPr>
      </p:pic>
      <p:sp>
        <p:nvSpPr>
          <p:cNvPr id="6" name="Rectangle 5">
            <a:extLst>
              <a:ext uri="{FF2B5EF4-FFF2-40B4-BE49-F238E27FC236}">
                <a16:creationId xmlns:a16="http://schemas.microsoft.com/office/drawing/2014/main" id="{5B0A8F28-73A2-0D45-A51B-15E68F2319D1}"/>
              </a:ext>
            </a:extLst>
          </p:cNvPr>
          <p:cNvSpPr/>
          <p:nvPr/>
        </p:nvSpPr>
        <p:spPr>
          <a:xfrm>
            <a:off x="2133600" y="4899673"/>
            <a:ext cx="5486400" cy="1107996"/>
          </a:xfrm>
          <a:prstGeom prst="rect">
            <a:avLst/>
          </a:prstGeom>
        </p:spPr>
        <p:txBody>
          <a:bodyPr wrap="square">
            <a:spAutoFit/>
          </a:bodyPr>
          <a:lstStyle/>
          <a:p>
            <a:r>
              <a:rPr lang="en-US" sz="1200" dirty="0">
                <a:solidFill>
                  <a:srgbClr val="294B93"/>
                </a:solidFill>
                <a:latin typeface="Helvetica Neue" panose="02000503000000020004" pitchFamily="2" charset="0"/>
              </a:rPr>
              <a:t>DEFINITION</a:t>
            </a:r>
            <a:br>
              <a:rPr lang="en-US" dirty="0">
                <a:solidFill>
                  <a:srgbClr val="53A31B"/>
                </a:solidFill>
                <a:latin typeface="Helvetica Neue" panose="02000503000000020004" pitchFamily="2" charset="0"/>
              </a:rPr>
            </a:br>
            <a:r>
              <a:rPr lang="en-US" b="1" dirty="0">
                <a:solidFill>
                  <a:srgbClr val="53A31B"/>
                </a:solidFill>
                <a:latin typeface="Helvetica Neue" panose="02000503000000020004" pitchFamily="2" charset="0"/>
              </a:rPr>
              <a:t>BENEFICIAL ELECTRIFICATION</a:t>
            </a:r>
          </a:p>
          <a:p>
            <a:r>
              <a:rPr lang="en-US" i="1" dirty="0">
                <a:solidFill>
                  <a:srgbClr val="53A31B"/>
                </a:solidFill>
                <a:latin typeface="Helvetica Neue" panose="02000503000000020004" pitchFamily="2" charset="0"/>
              </a:rPr>
              <a:t>Use electricity to do things that used to be done with fossil fuels </a:t>
            </a:r>
            <a:r>
              <a:rPr lang="en-US" sz="1200" i="1" dirty="0">
                <a:solidFill>
                  <a:srgbClr val="53A31B"/>
                </a:solidFill>
                <a:latin typeface="Helvetica Neue" panose="02000503000000020004" pitchFamily="2" charset="0"/>
              </a:rPr>
              <a:t>— Xcel Energy</a:t>
            </a:r>
            <a:endParaRPr lang="en-US" sz="1200" i="1" dirty="0">
              <a:solidFill>
                <a:srgbClr val="53A31B"/>
              </a:solidFill>
              <a:effectLst/>
              <a:latin typeface="Helvetica Neue" panose="02000503000000020004" pitchFamily="2" charset="0"/>
            </a:endParaRPr>
          </a:p>
        </p:txBody>
      </p:sp>
      <p:sp>
        <p:nvSpPr>
          <p:cNvPr id="7" name="TextBox 6">
            <a:extLst>
              <a:ext uri="{FF2B5EF4-FFF2-40B4-BE49-F238E27FC236}">
                <a16:creationId xmlns:a16="http://schemas.microsoft.com/office/drawing/2014/main" id="{7CFF1D38-C328-F049-A1DA-D9FE9214198E}"/>
              </a:ext>
            </a:extLst>
          </p:cNvPr>
          <p:cNvSpPr txBox="1"/>
          <p:nvPr/>
        </p:nvSpPr>
        <p:spPr>
          <a:xfrm>
            <a:off x="2562225" y="3305701"/>
            <a:ext cx="4191000" cy="1145891"/>
          </a:xfrm>
          <a:prstGeom prst="rect">
            <a:avLst/>
          </a:prstGeom>
          <a:noFill/>
        </p:spPr>
        <p:txBody>
          <a:bodyPr wrap="square" rtlCol="0">
            <a:spAutoFit/>
          </a:bodyPr>
          <a:lstStyle/>
          <a:p>
            <a:pPr algn="ctr">
              <a:lnSpc>
                <a:spcPct val="150000"/>
              </a:lnSpc>
            </a:pPr>
            <a:r>
              <a:rPr lang="en-US" dirty="0">
                <a:solidFill>
                  <a:srgbClr val="294B93"/>
                </a:solidFill>
                <a:hlinkClick r:id="rId2">
                  <a:extLst>
                    <a:ext uri="{A12FA001-AC4F-418D-AE19-62706E023703}">
                      <ahyp:hlinkClr xmlns:ahyp="http://schemas.microsoft.com/office/drawing/2018/hyperlinkcolor" val="tx"/>
                    </a:ext>
                  </a:extLst>
                </a:hlinkClick>
              </a:rPr>
              <a:t>REGISTER FOR </a:t>
            </a:r>
            <a:br>
              <a:rPr lang="en-US" dirty="0">
                <a:solidFill>
                  <a:srgbClr val="294B93"/>
                </a:solidFill>
                <a:hlinkClick r:id="rId2">
                  <a:extLst>
                    <a:ext uri="{A12FA001-AC4F-418D-AE19-62706E023703}">
                      <ahyp:hlinkClr xmlns:ahyp="http://schemas.microsoft.com/office/drawing/2018/hyperlinkcolor" val="tx"/>
                    </a:ext>
                  </a:extLst>
                </a:hlinkClick>
              </a:rPr>
            </a:br>
            <a:r>
              <a:rPr lang="en-US" dirty="0">
                <a:solidFill>
                  <a:srgbClr val="294B93"/>
                </a:solidFill>
                <a:hlinkClick r:id="rId2">
                  <a:extLst>
                    <a:ext uri="{A12FA001-AC4F-418D-AE19-62706E023703}">
                      <ahyp:hlinkClr xmlns:ahyp="http://schemas.microsoft.com/office/drawing/2018/hyperlinkcolor" val="tx"/>
                    </a:ext>
                  </a:extLst>
                </a:hlinkClick>
              </a:rPr>
              <a:t>QUARTERLY MEMBER MEETING </a:t>
            </a:r>
            <a:r>
              <a:rPr lang="en-US" sz="1100" i="1" dirty="0">
                <a:solidFill>
                  <a:srgbClr val="294B93"/>
                </a:solidFill>
              </a:rPr>
              <a:t>https://</a:t>
            </a:r>
            <a:r>
              <a:rPr lang="en-US" sz="1100" i="1" dirty="0" err="1">
                <a:solidFill>
                  <a:srgbClr val="294B93"/>
                </a:solidFill>
              </a:rPr>
              <a:t>eebco.org</a:t>
            </a:r>
            <a:r>
              <a:rPr lang="en-US" sz="1100" i="1" dirty="0">
                <a:solidFill>
                  <a:srgbClr val="294B93"/>
                </a:solidFill>
              </a:rPr>
              <a:t>/event-4618516</a:t>
            </a:r>
          </a:p>
        </p:txBody>
      </p:sp>
      <p:sp>
        <p:nvSpPr>
          <p:cNvPr id="8" name="Footer Placeholder 2">
            <a:extLst>
              <a:ext uri="{FF2B5EF4-FFF2-40B4-BE49-F238E27FC236}">
                <a16:creationId xmlns:a16="http://schemas.microsoft.com/office/drawing/2014/main" id="{07B53D21-1D4B-8C46-AD38-115B60F63067}"/>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11</a:t>
            </a:fld>
            <a:r>
              <a:rPr lang="en-US" dirty="0"/>
              <a:t> HVAC/HP ACTION GROUP | MAY 5, 2022</a:t>
            </a:r>
          </a:p>
        </p:txBody>
      </p:sp>
      <p:sp>
        <p:nvSpPr>
          <p:cNvPr id="9" name="Date Placeholder 3">
            <a:extLst>
              <a:ext uri="{FF2B5EF4-FFF2-40B4-BE49-F238E27FC236}">
                <a16:creationId xmlns:a16="http://schemas.microsoft.com/office/drawing/2014/main" id="{794DBFA9-A14E-4942-8472-2317C504E31D}"/>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Tree>
    <p:extLst>
      <p:ext uri="{BB962C8B-B14F-4D97-AF65-F5344CB8AC3E}">
        <p14:creationId xmlns:p14="http://schemas.microsoft.com/office/powerpoint/2010/main" val="161078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295400" y="457200"/>
            <a:ext cx="7696200" cy="6083717"/>
          </a:xfrm>
          <a:prstGeom prst="rect">
            <a:avLst/>
          </a:prstGeom>
          <a:noFill/>
        </p:spPr>
        <p:txBody>
          <a:bodyPr wrap="square">
            <a:spAutoFit/>
          </a:bodyPr>
          <a:lstStyle/>
          <a:p>
            <a:pPr marR="228600" algn="ctr">
              <a:spcBef>
                <a:spcPts val="0"/>
              </a:spcBef>
              <a:spcAft>
                <a:spcPts val="400"/>
              </a:spcAft>
            </a:pPr>
            <a:r>
              <a:rPr lang="en-US" sz="3200" b="1" dirty="0">
                <a:solidFill>
                  <a:schemeClr val="tx1">
                    <a:lumMod val="50000"/>
                    <a:lumOff val="50000"/>
                  </a:schemeClr>
                </a:solidFill>
                <a:effectLst/>
                <a:latin typeface="+mn-lt"/>
                <a:ea typeface="Calibri" panose="020F0502020204030204" pitchFamily="34" charset="0"/>
              </a:rPr>
              <a:t>AGENDA </a:t>
            </a:r>
            <a:endParaRPr lang="en-US" sz="3200" dirty="0">
              <a:solidFill>
                <a:schemeClr val="tx1">
                  <a:lumMod val="50000"/>
                  <a:lumOff val="50000"/>
                </a:schemeClr>
              </a:solidFill>
              <a:effectLst/>
              <a:latin typeface="+mn-lt"/>
              <a:ea typeface="Times New Roman" panose="02020603050405020304" pitchFamily="18" charset="0"/>
            </a:endParaRPr>
          </a:p>
          <a:p>
            <a:pPr marR="0">
              <a:spcBef>
                <a:spcPts val="0"/>
              </a:spcBef>
              <a:spcAft>
                <a:spcPts val="0"/>
              </a:spcAft>
            </a:pPr>
            <a:r>
              <a:rPr lang="en-US" sz="1600" b="1" dirty="0">
                <a:solidFill>
                  <a:srgbClr val="294B93"/>
                </a:solidFill>
                <a:effectLst/>
                <a:latin typeface="Arial" panose="020B0604020202020204" pitchFamily="34" charset="0"/>
                <a:ea typeface="Calibri" panose="020F0502020204030204" pitchFamily="34" charset="0"/>
                <a:cs typeface="Arial" panose="020B0604020202020204" pitchFamily="34" charset="0"/>
              </a:rPr>
              <a:t>| Welcome </a:t>
            </a:r>
            <a:r>
              <a:rPr lang="en-US" sz="1600" dirty="0">
                <a:solidFill>
                  <a:srgbClr val="294B93"/>
                </a:solidFill>
                <a:effectLst/>
                <a:latin typeface="Arial" panose="020B0604020202020204" pitchFamily="34" charset="0"/>
                <a:ea typeface="Calibri" panose="020F0502020204030204" pitchFamily="34" charset="0"/>
                <a:cs typeface="Arial" panose="020B0604020202020204" pitchFamily="34" charset="0"/>
              </a:rPr>
              <a:t>Patricia Rothwell, Executive Director, EEBC </a:t>
            </a:r>
            <a:endParaRPr lang="en-US" sz="1600" dirty="0">
              <a:solidFill>
                <a:srgbClr val="294B93"/>
              </a:solidFill>
              <a:effectLst/>
              <a:latin typeface="Arial" panose="020B0604020202020204" pitchFamily="34" charset="0"/>
              <a:ea typeface="Times New Roman" panose="02020603050405020304" pitchFamily="18" charset="0"/>
              <a:cs typeface="Arial" panose="020B0604020202020204" pitchFamily="34" charset="0"/>
            </a:endParaRPr>
          </a:p>
          <a:p>
            <a:pPr marR="0">
              <a:spcBef>
                <a:spcPts val="0"/>
              </a:spcBef>
              <a:spcAft>
                <a:spcPts val="0"/>
              </a:spcAft>
            </a:pPr>
            <a:r>
              <a:rPr lang="en-US" sz="1600" b="1" dirty="0">
                <a:solidFill>
                  <a:srgbClr val="294B93"/>
                </a:solidFill>
                <a:effectLst/>
                <a:latin typeface="Arial" panose="020B0604020202020204" pitchFamily="34" charset="0"/>
                <a:ea typeface="Calibri" panose="020F0502020204030204" pitchFamily="34" charset="0"/>
                <a:cs typeface="Arial" panose="020B0604020202020204" pitchFamily="34" charset="0"/>
              </a:rPr>
              <a:t>| Anti-Trust Review </a:t>
            </a:r>
            <a:r>
              <a:rPr lang="en-US" sz="1600" b="1" dirty="0">
                <a:solidFill>
                  <a:srgbClr val="294B93"/>
                </a:solidFill>
                <a:latin typeface="Arial" panose="020B0604020202020204" pitchFamily="34" charset="0"/>
                <a:ea typeface="Times New Roman" panose="02020603050405020304" pitchFamily="18" charset="0"/>
                <a:cs typeface="Arial" panose="020B0604020202020204" pitchFamily="34" charset="0"/>
              </a:rPr>
              <a:t>	</a:t>
            </a:r>
            <a:endParaRPr lang="en-US" sz="1600" b="1" dirty="0">
              <a:solidFill>
                <a:srgbClr val="294B93"/>
              </a:solidFill>
              <a:effectLst/>
              <a:latin typeface="Arial" panose="020B0604020202020204" pitchFamily="34" charset="0"/>
              <a:ea typeface="Times New Roman" panose="02020603050405020304" pitchFamily="18" charset="0"/>
              <a:cs typeface="Arial" panose="020B0604020202020204" pitchFamily="34" charset="0"/>
            </a:endParaRPr>
          </a:p>
          <a:p>
            <a:pPr marR="0">
              <a:spcBef>
                <a:spcPts val="0"/>
              </a:spcBef>
              <a:spcAft>
                <a:spcPts val="0"/>
              </a:spcAft>
            </a:pPr>
            <a:r>
              <a:rPr lang="en-US" sz="1600" b="1" dirty="0">
                <a:solidFill>
                  <a:srgbClr val="294B93"/>
                </a:solidFill>
                <a:effectLst/>
                <a:latin typeface="Arial" panose="020B0604020202020204" pitchFamily="34" charset="0"/>
                <a:ea typeface="Times New Roman" panose="02020603050405020304" pitchFamily="18" charset="0"/>
                <a:cs typeface="Arial" panose="020B0604020202020204" pitchFamily="34" charset="0"/>
              </a:rPr>
              <a:t>| PRIORITIES | TOPICS | </a:t>
            </a:r>
            <a:r>
              <a:rPr lang="en-US" sz="1600" b="1" dirty="0">
                <a:solidFill>
                  <a:srgbClr val="294B93"/>
                </a:solidFill>
                <a:latin typeface="Arial" panose="020B0604020202020204" pitchFamily="34" charset="0"/>
                <a:ea typeface="Times New Roman" panose="02020603050405020304" pitchFamily="18" charset="0"/>
                <a:cs typeface="Arial" panose="020B0604020202020204" pitchFamily="34" charset="0"/>
              </a:rPr>
              <a:t>OPEN DISCUSSION</a:t>
            </a:r>
          </a:p>
          <a:p>
            <a:pPr marR="0">
              <a:spcBef>
                <a:spcPts val="0"/>
              </a:spcBef>
              <a:spcAft>
                <a:spcPts val="0"/>
              </a:spcAft>
            </a:pPr>
            <a:endParaRPr lang="en-US" sz="1600" dirty="0">
              <a:solidFill>
                <a:srgbClr val="294B93"/>
              </a:solidFill>
              <a:effectLst/>
              <a:latin typeface="Arial" panose="020B0604020202020204" pitchFamily="34" charset="0"/>
              <a:ea typeface="Times New Roman" panose="02020603050405020304" pitchFamily="18" charset="0"/>
              <a:cs typeface="Arial" panose="020B0604020202020204" pitchFamily="34" charset="0"/>
            </a:endParaRPr>
          </a:p>
          <a:p>
            <a:r>
              <a:rPr lang="en-US" sz="1600" b="1" dirty="0">
                <a:solidFill>
                  <a:srgbClr val="294B93"/>
                </a:solidFill>
                <a:latin typeface="Arial" panose="020B0604020202020204" pitchFamily="34" charset="0"/>
                <a:cs typeface="Arial" panose="020B0604020202020204" pitchFamily="34" charset="0"/>
              </a:rPr>
              <a:t>| EEBC Rolls Out </a:t>
            </a:r>
            <a:r>
              <a:rPr lang="en-US" sz="1600" b="1" i="1" dirty="0">
                <a:solidFill>
                  <a:srgbClr val="294B93"/>
                </a:solidFill>
                <a:latin typeface="Arial" panose="020B0604020202020204" pitchFamily="34" charset="0"/>
                <a:cs typeface="Arial" panose="020B0604020202020204" pitchFamily="34" charset="0"/>
              </a:rPr>
              <a:t>“Hiring Pipeline" </a:t>
            </a:r>
            <a:r>
              <a:rPr lang="en-US" sz="1600" b="1" dirty="0">
                <a:solidFill>
                  <a:srgbClr val="294B93"/>
                </a:solidFill>
                <a:latin typeface="Arial" panose="020B0604020202020204" pitchFamily="34" charset="0"/>
                <a:cs typeface="Arial" panose="020B0604020202020204" pitchFamily="34" charset="0"/>
              </a:rPr>
              <a:t>Program For Contractors </a:t>
            </a:r>
          </a:p>
          <a:p>
            <a:r>
              <a:rPr lang="en-US" sz="1600" b="1" dirty="0">
                <a:solidFill>
                  <a:srgbClr val="294B93"/>
                </a:solidFill>
                <a:latin typeface="Arial" panose="020B0604020202020204" pitchFamily="34" charset="0"/>
                <a:cs typeface="Arial" panose="020B0604020202020204" pitchFamily="34" charset="0"/>
              </a:rPr>
              <a:t>  </a:t>
            </a:r>
            <a:r>
              <a:rPr lang="en-US" sz="1600" dirty="0">
                <a:solidFill>
                  <a:srgbClr val="294B93"/>
                </a:solidFill>
                <a:latin typeface="Arial" panose="020B0604020202020204" pitchFamily="34" charset="0"/>
                <a:cs typeface="Arial" panose="020B0604020202020204" pitchFamily="34" charset="0"/>
              </a:rPr>
              <a:t>Good Green Jobs 3-Year Pilot Funded by City of Denver</a:t>
            </a:r>
          </a:p>
          <a:p>
            <a:pPr lvl="1"/>
            <a:r>
              <a:rPr lang="en-US" sz="1600" b="1" dirty="0">
                <a:solidFill>
                  <a:srgbClr val="294B93"/>
                </a:solidFill>
                <a:latin typeface="Arial" panose="020B0604020202020204" pitchFamily="34" charset="0"/>
                <a:cs typeface="Arial" panose="020B0604020202020204" pitchFamily="34" charset="0"/>
              </a:rPr>
              <a:t>ACTION</a:t>
            </a:r>
          </a:p>
          <a:p>
            <a:pPr lvl="1"/>
            <a:r>
              <a:rPr lang="en-US" sz="1600" b="1" dirty="0">
                <a:solidFill>
                  <a:srgbClr val="294B93"/>
                </a:solidFill>
                <a:latin typeface="Arial" panose="020B0604020202020204" pitchFamily="34" charset="0"/>
                <a:cs typeface="Arial" panose="020B0604020202020204" pitchFamily="34" charset="0"/>
              </a:rPr>
              <a:t>This is an opportunity </a:t>
            </a:r>
            <a:r>
              <a:rPr lang="en-US" sz="1600" dirty="0">
                <a:solidFill>
                  <a:srgbClr val="294B93"/>
                </a:solidFill>
                <a:latin typeface="Arial" panose="020B0604020202020204" pitchFamily="34" charset="0"/>
                <a:cs typeface="Arial" panose="020B0604020202020204" pitchFamily="34" charset="0"/>
              </a:rPr>
              <a:t>to engage your contractors to give their input </a:t>
            </a:r>
            <a:br>
              <a:rPr lang="en-US" sz="1600" dirty="0">
                <a:solidFill>
                  <a:srgbClr val="294B93"/>
                </a:solidFill>
                <a:latin typeface="Arial" panose="020B0604020202020204" pitchFamily="34" charset="0"/>
                <a:cs typeface="Arial" panose="020B0604020202020204" pitchFamily="34" charset="0"/>
              </a:rPr>
            </a:br>
            <a:r>
              <a:rPr lang="en-US" sz="1600" dirty="0">
                <a:solidFill>
                  <a:srgbClr val="294B93"/>
                </a:solidFill>
                <a:latin typeface="Arial" panose="020B0604020202020204" pitchFamily="34" charset="0"/>
                <a:cs typeface="Arial" panose="020B0604020202020204" pitchFamily="34" charset="0"/>
              </a:rPr>
              <a:t>at the next Contractor HPAG meeting</a:t>
            </a:r>
          </a:p>
          <a:p>
            <a:pPr lvl="1"/>
            <a:r>
              <a:rPr lang="en-US" sz="1600" b="1" dirty="0">
                <a:solidFill>
                  <a:srgbClr val="294B93"/>
                </a:solidFill>
                <a:latin typeface="Arial" panose="020B0604020202020204" pitchFamily="34" charset="0"/>
                <a:cs typeface="Arial" panose="020B0604020202020204" pitchFamily="34" charset="0"/>
              </a:rPr>
              <a:t>Invite Your Contractors To The HP Action Group Meeting </a:t>
            </a:r>
          </a:p>
          <a:p>
            <a:pPr lvl="1"/>
            <a:r>
              <a:rPr lang="en-US" sz="1600" b="1" dirty="0">
                <a:solidFill>
                  <a:srgbClr val="294B93"/>
                </a:solidFill>
                <a:latin typeface="Arial" panose="020B0604020202020204" pitchFamily="34" charset="0"/>
                <a:cs typeface="Arial" panose="020B0604020202020204" pitchFamily="34" charset="0"/>
              </a:rPr>
              <a:t>for</a:t>
            </a:r>
            <a:r>
              <a:rPr lang="en-US" sz="1600" dirty="0">
                <a:solidFill>
                  <a:srgbClr val="294B93"/>
                </a:solidFill>
                <a:latin typeface="Arial" panose="020B0604020202020204" pitchFamily="34" charset="0"/>
                <a:cs typeface="Arial" panose="020B0604020202020204" pitchFamily="34" charset="0"/>
              </a:rPr>
              <a:t> </a:t>
            </a:r>
            <a:r>
              <a:rPr lang="en-US" sz="1600" b="1" dirty="0">
                <a:solidFill>
                  <a:srgbClr val="294B93"/>
                </a:solidFill>
                <a:latin typeface="Arial" panose="020B0604020202020204" pitchFamily="34" charset="0"/>
                <a:cs typeface="Arial" panose="020B0604020202020204" pitchFamily="34" charset="0"/>
              </a:rPr>
              <a:t>Contractors/Dealers | May 19th, 3 pm | </a:t>
            </a:r>
            <a:r>
              <a:rPr lang="en-US" sz="900" b="1" i="1" dirty="0">
                <a:solidFill>
                  <a:srgbClr val="53A31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REGISTER</a:t>
            </a:r>
            <a:endParaRPr lang="en-US" sz="900" b="1" i="1" dirty="0">
              <a:solidFill>
                <a:srgbClr val="53A31B"/>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600" dirty="0">
              <a:solidFill>
                <a:srgbClr val="294B93"/>
              </a:solidFill>
              <a:latin typeface="Arial" panose="020B0604020202020204" pitchFamily="34" charset="0"/>
              <a:cs typeface="Arial" panose="020B0604020202020204" pitchFamily="34" charset="0"/>
            </a:endParaRPr>
          </a:p>
          <a:p>
            <a:endParaRPr lang="en-US" sz="1600" dirty="0">
              <a:solidFill>
                <a:srgbClr val="294B93"/>
              </a:solidFill>
              <a:latin typeface="Arial" panose="020B0604020202020204" pitchFamily="34" charset="0"/>
              <a:cs typeface="Arial" panose="020B0604020202020204" pitchFamily="34" charset="0"/>
            </a:endParaRPr>
          </a:p>
          <a:p>
            <a:r>
              <a:rPr lang="en-US" sz="1600" b="1" dirty="0">
                <a:solidFill>
                  <a:srgbClr val="294B93"/>
                </a:solidFill>
              </a:rPr>
              <a:t>|  Xcel Energy &amp; EEBC Manufacturers 60-day Notice EER &amp; HSPF “Ad Hoc” Meeting Outcome </a:t>
            </a:r>
          </a:p>
          <a:p>
            <a:pPr lvl="0"/>
            <a:endParaRPr lang="en-US" sz="1600" dirty="0">
              <a:solidFill>
                <a:srgbClr val="294B93"/>
              </a:solidFill>
              <a:latin typeface="Arial" panose="020B0604020202020204" pitchFamily="34" charset="0"/>
              <a:cs typeface="Arial" panose="020B0604020202020204" pitchFamily="34" charset="0"/>
            </a:endParaRPr>
          </a:p>
          <a:p>
            <a:r>
              <a:rPr lang="en-US" sz="1600" b="1" dirty="0">
                <a:solidFill>
                  <a:srgbClr val="294B93"/>
                </a:solidFill>
                <a:latin typeface="Arial" panose="020B0604020202020204" pitchFamily="34" charset="0"/>
                <a:cs typeface="Arial" panose="020B0604020202020204" pitchFamily="34" charset="0"/>
              </a:rPr>
              <a:t>| Heat Pump Forecast Launch | Report Out </a:t>
            </a:r>
          </a:p>
          <a:p>
            <a:pPr lvl="0"/>
            <a:endParaRPr lang="en-US" sz="1600" dirty="0">
              <a:solidFill>
                <a:srgbClr val="294B93"/>
              </a:solidFill>
              <a:latin typeface="Arial" panose="020B0604020202020204" pitchFamily="34" charset="0"/>
              <a:cs typeface="Arial" panose="020B0604020202020204" pitchFamily="34" charset="0"/>
            </a:endParaRPr>
          </a:p>
          <a:p>
            <a:pPr lvl="0"/>
            <a:r>
              <a:rPr lang="en-US" sz="1600" b="1" dirty="0">
                <a:solidFill>
                  <a:srgbClr val="294B93"/>
                </a:solidFill>
              </a:rPr>
              <a:t>| How EEBC Action Groups Inform, Advocate, &amp; Influence Through Policy</a:t>
            </a:r>
          </a:p>
          <a:p>
            <a:pPr lvl="1"/>
            <a:r>
              <a:rPr lang="en-US" sz="1600" b="1" dirty="0">
                <a:solidFill>
                  <a:srgbClr val="294B93"/>
                </a:solidFill>
                <a:latin typeface="Arial" panose="020B0604020202020204" pitchFamily="34" charset="0"/>
                <a:cs typeface="Arial" panose="020B0604020202020204" pitchFamily="34" charset="0"/>
              </a:rPr>
              <a:t>Join in with Funds for your </a:t>
            </a:r>
            <a:r>
              <a:rPr lang="en-US" sz="1600" b="1">
                <a:solidFill>
                  <a:srgbClr val="294B93"/>
                </a:solidFill>
                <a:latin typeface="Arial" panose="020B0604020202020204" pitchFamily="34" charset="0"/>
                <a:cs typeface="Arial" panose="020B0604020202020204" pitchFamily="34" charset="0"/>
              </a:rPr>
              <a:t>business voice to be heard!</a:t>
            </a:r>
            <a:endParaRPr lang="en-US" sz="1600" dirty="0">
              <a:solidFill>
                <a:srgbClr val="294B93"/>
              </a:solidFill>
              <a:latin typeface="Arial" panose="020B0604020202020204" pitchFamily="34" charset="0"/>
              <a:cs typeface="Arial" panose="020B0604020202020204" pitchFamily="34" charset="0"/>
            </a:endParaRPr>
          </a:p>
          <a:p>
            <a:pPr lvl="0"/>
            <a:endParaRPr lang="en-US" sz="1600" dirty="0">
              <a:solidFill>
                <a:srgbClr val="294B93"/>
              </a:solidFill>
              <a:latin typeface="Arial" panose="020B0604020202020204" pitchFamily="34" charset="0"/>
              <a:cs typeface="Arial" panose="020B0604020202020204" pitchFamily="34" charset="0"/>
            </a:endParaRPr>
          </a:p>
          <a:p>
            <a:pPr marR="0">
              <a:spcBef>
                <a:spcPts val="0"/>
              </a:spcBef>
              <a:spcAft>
                <a:spcPts val="0"/>
              </a:spcAft>
            </a:pPr>
            <a:r>
              <a:rPr lang="en-US" b="1" dirty="0">
                <a:solidFill>
                  <a:srgbClr val="002060"/>
                </a:solidFill>
                <a:effectLst/>
                <a:latin typeface="+mn-lt"/>
                <a:ea typeface="Times New Roman" panose="02020603050405020304" pitchFamily="18" charset="0"/>
                <a:cs typeface="Arial" panose="020B0604020202020204" pitchFamily="34" charset="0"/>
              </a:rPr>
              <a:t> </a:t>
            </a:r>
            <a:endParaRPr lang="en-US" dirty="0">
              <a:solidFill>
                <a:srgbClr val="002060"/>
              </a:solidFill>
              <a:effectLst/>
              <a:latin typeface="+mn-lt"/>
              <a:ea typeface="Times New Roman" panose="02020603050405020304" pitchFamily="18" charset="0"/>
              <a:cs typeface="Arial" panose="020B0604020202020204" pitchFamily="34" charset="0"/>
            </a:endParaRP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2</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Tree>
    <p:extLst>
      <p:ext uri="{BB962C8B-B14F-4D97-AF65-F5344CB8AC3E}">
        <p14:creationId xmlns:p14="http://schemas.microsoft.com/office/powerpoint/2010/main" val="10600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676400" y="330020"/>
            <a:ext cx="7315200" cy="646331"/>
          </a:xfrm>
          <a:prstGeom prst="rect">
            <a:avLst/>
          </a:prstGeom>
          <a:noFill/>
        </p:spPr>
        <p:txBody>
          <a:bodyPr wrap="square">
            <a:spAutoFit/>
          </a:bodyPr>
          <a:lstStyle/>
          <a:p>
            <a:pPr lvl="0"/>
            <a:r>
              <a:rPr lang="en-US" b="1" dirty="0">
                <a:solidFill>
                  <a:srgbClr val="294B93"/>
                </a:solidFill>
              </a:rPr>
              <a:t>Xcel Energy &amp; EEBC Manufacturers EER &amp; HSPF “Ad Hoc” Meeting Outcome | Deadline 60-day Notice for Heat Pumps 5/12</a:t>
            </a: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3</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
        <p:nvSpPr>
          <p:cNvPr id="10" name="Rectangle 9">
            <a:extLst>
              <a:ext uri="{FF2B5EF4-FFF2-40B4-BE49-F238E27FC236}">
                <a16:creationId xmlns:a16="http://schemas.microsoft.com/office/drawing/2014/main" id="{E25AF9C1-31C1-7B44-96A8-E3F5E57ECBBA}"/>
              </a:ext>
            </a:extLst>
          </p:cNvPr>
          <p:cNvSpPr/>
          <p:nvPr/>
        </p:nvSpPr>
        <p:spPr>
          <a:xfrm>
            <a:off x="609600" y="914400"/>
            <a:ext cx="8382000" cy="1472198"/>
          </a:xfrm>
          <a:prstGeom prst="rect">
            <a:avLst/>
          </a:prstGeom>
        </p:spPr>
        <p:txBody>
          <a:bodyPr wrap="square">
            <a:spAutoFit/>
          </a:bodyPr>
          <a:lstStyle/>
          <a:p>
            <a:pPr marL="0" marR="0">
              <a:spcBef>
                <a:spcPts val="0"/>
              </a:spcBef>
              <a:spcAft>
                <a:spcPts val="800"/>
              </a:spcAft>
            </a:pPr>
            <a:r>
              <a:rPr lang="en-US" sz="1000" b="1" dirty="0">
                <a:latin typeface="Calibri" panose="020F0502020204030204" pitchFamily="34" charset="0"/>
                <a:ea typeface="Calibri" panose="020F0502020204030204" pitchFamily="34" charset="0"/>
                <a:cs typeface="Calibri" panose="020F0502020204030204" pitchFamily="34" charset="0"/>
              </a:rPr>
              <a:t>XCEL ENERGY purpose </a:t>
            </a:r>
            <a:r>
              <a:rPr lang="en-US" sz="1000" dirty="0">
                <a:latin typeface="Calibri" panose="020F0502020204030204" pitchFamily="34" charset="0"/>
                <a:ea typeface="Calibri" panose="020F0502020204030204" pitchFamily="34" charset="0"/>
                <a:cs typeface="Calibri" panose="020F0502020204030204" pitchFamily="34" charset="0"/>
              </a:rPr>
              <a:t>of the meeting is primarily to get buy in to the 60-day heat pump notice so we can launch the changes as early in the 2022 cooling season as possible and help each other achieve more heat pumps in market.</a:t>
            </a:r>
          </a:p>
          <a:p>
            <a:pPr marR="0">
              <a:spcBef>
                <a:spcPts val="0"/>
              </a:spcBef>
              <a:spcAft>
                <a:spcPts val="0"/>
              </a:spcAft>
              <a:tabLst>
                <a:tab pos="504825" algn="l"/>
                <a:tab pos="677863" algn="l"/>
              </a:tabLst>
            </a:pPr>
            <a:r>
              <a:rPr lang="en-US" sz="1050" b="1" dirty="0">
                <a:latin typeface="Calibri" panose="020F0502020204030204" pitchFamily="34" charset="0"/>
                <a:ea typeface="Calibri" panose="020F0502020204030204" pitchFamily="34" charset="0"/>
                <a:cs typeface="Calibri" panose="020F0502020204030204" pitchFamily="34" charset="0"/>
              </a:rPr>
              <a:t>AGENDA	</a:t>
            </a:r>
            <a:r>
              <a:rPr lang="en-US" sz="1050" dirty="0">
                <a:latin typeface="Calibri" panose="020F0502020204030204" pitchFamily="34" charset="0"/>
                <a:ea typeface="Calibri" panose="020F0502020204030204" pitchFamily="34" charset="0"/>
                <a:cs typeface="Calibri" panose="020F0502020204030204" pitchFamily="34" charset="0"/>
              </a:rPr>
              <a:t>1) 	Xcel Energy recap how EER and HSPF relate to heat pump energy savings, </a:t>
            </a:r>
          </a:p>
          <a:p>
            <a:pPr marR="0">
              <a:spcBef>
                <a:spcPts val="0"/>
              </a:spcBef>
              <a:spcAft>
                <a:spcPts val="0"/>
              </a:spcAft>
              <a:tabLst>
                <a:tab pos="504825" algn="l"/>
                <a:tab pos="677863" algn="l"/>
              </a:tabLst>
            </a:pPr>
            <a:r>
              <a:rPr lang="en-US" sz="1050" dirty="0">
                <a:latin typeface="Calibri" panose="020F0502020204030204" pitchFamily="34" charset="0"/>
                <a:ea typeface="Calibri" panose="020F0502020204030204" pitchFamily="34" charset="0"/>
                <a:cs typeface="Calibri" panose="020F0502020204030204" pitchFamily="34" charset="0"/>
              </a:rPr>
              <a:t>	2) 	Xcel Energy describe proposed changes in the 60-day notice and why, </a:t>
            </a:r>
          </a:p>
          <a:p>
            <a:pPr marR="0">
              <a:spcBef>
                <a:spcPts val="0"/>
              </a:spcBef>
              <a:spcAft>
                <a:spcPts val="0"/>
              </a:spcAft>
              <a:tabLst>
                <a:tab pos="504825" algn="l"/>
                <a:tab pos="677863" algn="l"/>
              </a:tabLst>
            </a:pPr>
            <a:r>
              <a:rPr lang="en-US" sz="1050" dirty="0">
                <a:latin typeface="Calibri" panose="020F0502020204030204" pitchFamily="34" charset="0"/>
                <a:ea typeface="Calibri" panose="020F0502020204030204" pitchFamily="34" charset="0"/>
                <a:cs typeface="Calibri" panose="020F0502020204030204" pitchFamily="34" charset="0"/>
              </a:rPr>
              <a:t>		and which heat pump types these will apply to, </a:t>
            </a:r>
          </a:p>
          <a:p>
            <a:pPr marR="0">
              <a:spcBef>
                <a:spcPts val="0"/>
              </a:spcBef>
              <a:spcAft>
                <a:spcPts val="0"/>
              </a:spcAft>
              <a:tabLst>
                <a:tab pos="504825" algn="l"/>
                <a:tab pos="677863" algn="l"/>
              </a:tabLst>
            </a:pPr>
            <a:r>
              <a:rPr lang="en-US" sz="1050" dirty="0">
                <a:latin typeface="Calibri" panose="020F0502020204030204" pitchFamily="34" charset="0"/>
                <a:ea typeface="Calibri" panose="020F0502020204030204" pitchFamily="34" charset="0"/>
                <a:cs typeface="Calibri" panose="020F0502020204030204" pitchFamily="34" charset="0"/>
              </a:rPr>
              <a:t>	3) 	Xcel Energy explain what may change in the 2023 DSM extension and in the 		2024-25 DSM filing, </a:t>
            </a:r>
          </a:p>
          <a:p>
            <a:pPr marR="0">
              <a:spcBef>
                <a:spcPts val="0"/>
              </a:spcBef>
              <a:spcAft>
                <a:spcPts val="0"/>
              </a:spcAft>
              <a:tabLst>
                <a:tab pos="504825" algn="l"/>
                <a:tab pos="677863" algn="l"/>
              </a:tabLst>
            </a:pPr>
            <a:r>
              <a:rPr lang="en-US" sz="1050" dirty="0">
                <a:latin typeface="Calibri" panose="020F0502020204030204" pitchFamily="34" charset="0"/>
                <a:ea typeface="Calibri" panose="020F0502020204030204" pitchFamily="34" charset="0"/>
                <a:cs typeface="Calibri" panose="020F0502020204030204" pitchFamily="34" charset="0"/>
              </a:rPr>
              <a:t>	4	Manufacturers to help Xcel Energy with general questions and thoughts, </a:t>
            </a:r>
          </a:p>
          <a:p>
            <a:pPr marR="0">
              <a:spcBef>
                <a:spcPts val="0"/>
              </a:spcBef>
              <a:spcAft>
                <a:spcPts val="0"/>
              </a:spcAft>
              <a:tabLst>
                <a:tab pos="504825" algn="l"/>
                <a:tab pos="677863" algn="l"/>
              </a:tabLst>
            </a:pPr>
            <a:r>
              <a:rPr lang="en-US" sz="1050" dirty="0">
                <a:latin typeface="Calibri" panose="020F0502020204030204" pitchFamily="34" charset="0"/>
                <a:ea typeface="Calibri" panose="020F0502020204030204" pitchFamily="34" charset="0"/>
                <a:cs typeface="Calibri" panose="020F0502020204030204" pitchFamily="34" charset="0"/>
              </a:rPr>
              <a:t>		future plans and wrap up</a:t>
            </a:r>
            <a:endParaRPr lang="en-US" sz="105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9D680FF-A96E-7349-AFAE-46E160F74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50607"/>
            <a:ext cx="4198574" cy="1618090"/>
          </a:xfrm>
          <a:prstGeom prst="rect">
            <a:avLst/>
          </a:prstGeom>
        </p:spPr>
      </p:pic>
      <p:sp>
        <p:nvSpPr>
          <p:cNvPr id="11" name="TextBox 10">
            <a:extLst>
              <a:ext uri="{FF2B5EF4-FFF2-40B4-BE49-F238E27FC236}">
                <a16:creationId xmlns:a16="http://schemas.microsoft.com/office/drawing/2014/main" id="{FD567F48-BC13-9BB0-8734-F9FAB4817A77}"/>
              </a:ext>
            </a:extLst>
          </p:cNvPr>
          <p:cNvSpPr txBox="1"/>
          <p:nvPr/>
        </p:nvSpPr>
        <p:spPr>
          <a:xfrm>
            <a:off x="609600" y="3301204"/>
            <a:ext cx="7391400" cy="3447098"/>
          </a:xfrm>
          <a:prstGeom prst="rect">
            <a:avLst/>
          </a:prstGeom>
          <a:noFill/>
        </p:spPr>
        <p:txBody>
          <a:bodyPr wrap="square">
            <a:spAutoFit/>
          </a:bodyPr>
          <a:lstStyle/>
          <a:p>
            <a:r>
              <a:rPr lang="en-US" sz="1200" b="1" dirty="0">
                <a:solidFill>
                  <a:srgbClr val="294B93"/>
                </a:solidFill>
              </a:rPr>
              <a:t>Next Steps | SUMMARY</a:t>
            </a:r>
            <a:endParaRPr lang="en-US" sz="1200" dirty="0">
              <a:solidFill>
                <a:srgbClr val="294B93"/>
              </a:solidFill>
            </a:endParaRPr>
          </a:p>
          <a:p>
            <a:pPr lvl="1"/>
            <a:endParaRPr lang="en-US" sz="1200" b="1" dirty="0">
              <a:solidFill>
                <a:srgbClr val="294B93"/>
              </a:solidFill>
            </a:endParaRPr>
          </a:p>
          <a:p>
            <a:pPr lvl="1"/>
            <a:r>
              <a:rPr lang="en-US" sz="1100" b="1" dirty="0">
                <a:solidFill>
                  <a:srgbClr val="294B93"/>
                </a:solidFill>
              </a:rPr>
              <a:t>ACTION  </a:t>
            </a:r>
            <a:r>
              <a:rPr lang="en-US" sz="1100" dirty="0">
                <a:solidFill>
                  <a:srgbClr val="294B93"/>
                </a:solidFill>
              </a:rPr>
              <a:t>Answer this question:  </a:t>
            </a:r>
          </a:p>
          <a:p>
            <a:pPr lvl="1"/>
            <a:r>
              <a:rPr lang="en-US" sz="1100" i="1" dirty="0">
                <a:solidFill>
                  <a:srgbClr val="294B93"/>
                </a:solidFill>
              </a:rPr>
              <a:t>With new EER/HSPF levels from Xcel, what percentage of your equipment </a:t>
            </a:r>
            <a:br>
              <a:rPr lang="en-US" sz="1100" i="1" dirty="0">
                <a:solidFill>
                  <a:srgbClr val="294B93"/>
                </a:solidFill>
              </a:rPr>
            </a:br>
            <a:r>
              <a:rPr lang="en-US" sz="1100" i="1" dirty="0">
                <a:solidFill>
                  <a:srgbClr val="294B93"/>
                </a:solidFill>
              </a:rPr>
              <a:t>is now eligible for ASHP &amp; </a:t>
            </a:r>
            <a:r>
              <a:rPr lang="en-US" sz="1100" i="1" dirty="0" err="1">
                <a:solidFill>
                  <a:srgbClr val="294B93"/>
                </a:solidFill>
              </a:rPr>
              <a:t>ccHP</a:t>
            </a:r>
            <a:r>
              <a:rPr lang="en-US" sz="1100" i="1" dirty="0">
                <a:solidFill>
                  <a:srgbClr val="294B93"/>
                </a:solidFill>
              </a:rPr>
              <a:t> rebates?  </a:t>
            </a:r>
          </a:p>
          <a:p>
            <a:pPr lvl="1"/>
            <a:endParaRPr lang="en-US" sz="1100" b="1" dirty="0">
              <a:solidFill>
                <a:srgbClr val="294B93"/>
              </a:solidFill>
            </a:endParaRPr>
          </a:p>
          <a:p>
            <a:pPr lvl="1"/>
            <a:r>
              <a:rPr lang="en-US" sz="1100" b="1" dirty="0">
                <a:solidFill>
                  <a:srgbClr val="294B93"/>
                </a:solidFill>
              </a:rPr>
              <a:t>ACTION </a:t>
            </a:r>
            <a:r>
              <a:rPr lang="en-US" sz="1100" dirty="0">
                <a:solidFill>
                  <a:srgbClr val="294B93"/>
                </a:solidFill>
              </a:rPr>
              <a:t>Read Xcel Energy's 60-Day Notice </a:t>
            </a:r>
            <a:r>
              <a:rPr lang="en-US" sz="1100" i="1" u="sng" dirty="0">
                <a:solidFill>
                  <a:srgbClr val="294B93"/>
                </a:solidFill>
                <a:hlinkClick r:id="rId3">
                  <a:extLst>
                    <a:ext uri="{A12FA001-AC4F-418D-AE19-62706E023703}">
                      <ahyp:hlinkClr xmlns:ahyp="http://schemas.microsoft.com/office/drawing/2018/hyperlinkcolor" val="tx"/>
                    </a:ext>
                  </a:extLst>
                </a:hlinkClick>
              </a:rPr>
              <a:t>Heat Pumps</a:t>
            </a:r>
            <a:r>
              <a:rPr lang="en-US" sz="1100" dirty="0">
                <a:solidFill>
                  <a:srgbClr val="294B93"/>
                </a:solidFill>
              </a:rPr>
              <a:t> [EER &amp; HSPF]</a:t>
            </a:r>
          </a:p>
          <a:p>
            <a:pPr lvl="2"/>
            <a:r>
              <a:rPr lang="en-US" sz="1100" b="1" dirty="0">
                <a:solidFill>
                  <a:srgbClr val="294B93"/>
                </a:solidFill>
              </a:rPr>
              <a:t>Respond with your comments are due by May 12th</a:t>
            </a:r>
            <a:r>
              <a:rPr lang="en-US" sz="1100" dirty="0">
                <a:solidFill>
                  <a:srgbClr val="294B93"/>
                </a:solidFill>
              </a:rPr>
              <a:t>  </a:t>
            </a:r>
            <a:r>
              <a:rPr lang="en-US" sz="1100" i="1" u="sng" dirty="0">
                <a:solidFill>
                  <a:srgbClr val="FF0000"/>
                </a:solidFill>
                <a:hlinkClick r:id="rId4">
                  <a:extLst>
                    <a:ext uri="{A12FA001-AC4F-418D-AE19-62706E023703}">
                      <ahyp:hlinkClr xmlns:ahyp="http://schemas.microsoft.com/office/drawing/2018/hyperlinkcolor" val="tx"/>
                    </a:ext>
                  </a:extLst>
                </a:hlinkClick>
              </a:rPr>
              <a:t>60-Day Notice Letter</a:t>
            </a:r>
            <a:r>
              <a:rPr lang="en-US" sz="1100" dirty="0">
                <a:solidFill>
                  <a:srgbClr val="FF0000"/>
                </a:solidFill>
              </a:rPr>
              <a:t>  </a:t>
            </a:r>
          </a:p>
          <a:p>
            <a:pPr lvl="1"/>
            <a:endParaRPr lang="en-US" sz="1100" b="1" dirty="0">
              <a:solidFill>
                <a:srgbClr val="294B93"/>
              </a:solidFill>
            </a:endParaRPr>
          </a:p>
          <a:p>
            <a:pPr lvl="1"/>
            <a:r>
              <a:rPr lang="en-US" sz="1100" b="1" dirty="0">
                <a:solidFill>
                  <a:srgbClr val="294B93"/>
                </a:solidFill>
              </a:rPr>
              <a:t>ACTION Schedule 2</a:t>
            </a:r>
            <a:r>
              <a:rPr lang="en-US" sz="1100" b="1" baseline="30000" dirty="0">
                <a:solidFill>
                  <a:srgbClr val="294B93"/>
                </a:solidFill>
              </a:rPr>
              <a:t>nd</a:t>
            </a:r>
            <a:r>
              <a:rPr lang="en-US" sz="1100" b="1" dirty="0">
                <a:solidFill>
                  <a:srgbClr val="294B93"/>
                </a:solidFill>
              </a:rPr>
              <a:t> follow-up meeting with Xcel energy </a:t>
            </a:r>
            <a:r>
              <a:rPr lang="en-US" sz="1100" dirty="0">
                <a:solidFill>
                  <a:srgbClr val="294B93"/>
                </a:solidFill>
              </a:rPr>
              <a:t>(after 60-day Notice deadline May 12)</a:t>
            </a:r>
          </a:p>
          <a:p>
            <a:pPr lvl="2"/>
            <a:r>
              <a:rPr lang="en-US" sz="1100" b="1" dirty="0">
                <a:solidFill>
                  <a:srgbClr val="294B93"/>
                </a:solidFill>
              </a:rPr>
              <a:t>Topic: </a:t>
            </a:r>
            <a:r>
              <a:rPr lang="en-US" sz="1100" dirty="0">
                <a:solidFill>
                  <a:srgbClr val="294B93"/>
                </a:solidFill>
              </a:rPr>
              <a:t>To fully understand EER and HSPF needs, challenges, and verification processes and assist manufacturers to locate the </a:t>
            </a:r>
            <a:r>
              <a:rPr lang="en-US" sz="1100" i="1" dirty="0">
                <a:solidFill>
                  <a:srgbClr val="294B93"/>
                </a:solidFill>
              </a:rPr>
              <a:t>“case studies” </a:t>
            </a:r>
            <a:r>
              <a:rPr lang="en-US" sz="1100" dirty="0">
                <a:solidFill>
                  <a:srgbClr val="294B93"/>
                </a:solidFill>
              </a:rPr>
              <a:t>requested by Xcel HP Program Managers at the April 15</a:t>
            </a:r>
            <a:r>
              <a:rPr lang="en-US" sz="1100" baseline="30000" dirty="0">
                <a:solidFill>
                  <a:srgbClr val="294B93"/>
                </a:solidFill>
              </a:rPr>
              <a:t>th</a:t>
            </a:r>
            <a:r>
              <a:rPr lang="en-US" sz="1100" dirty="0">
                <a:solidFill>
                  <a:srgbClr val="294B93"/>
                </a:solidFill>
              </a:rPr>
              <a:t> meeting</a:t>
            </a:r>
          </a:p>
          <a:p>
            <a:pPr lvl="1"/>
            <a:endParaRPr lang="en-US" sz="1100" dirty="0">
              <a:solidFill>
                <a:srgbClr val="294B93"/>
              </a:solidFill>
            </a:endParaRPr>
          </a:p>
          <a:p>
            <a:pPr lvl="1"/>
            <a:r>
              <a:rPr lang="en-US" sz="1100" b="1" dirty="0">
                <a:solidFill>
                  <a:srgbClr val="294B93"/>
                </a:solidFill>
              </a:rPr>
              <a:t>ACTION </a:t>
            </a:r>
            <a:r>
              <a:rPr lang="en-US" sz="1100" dirty="0">
                <a:solidFill>
                  <a:srgbClr val="294B93"/>
                </a:solidFill>
              </a:rPr>
              <a:t>HPAG members research for </a:t>
            </a:r>
            <a:r>
              <a:rPr lang="en-US" sz="1100" i="1" dirty="0">
                <a:solidFill>
                  <a:srgbClr val="294B93"/>
                </a:solidFill>
              </a:rPr>
              <a:t>“new and/or abbreviated” </a:t>
            </a:r>
            <a:r>
              <a:rPr lang="en-US" sz="1100" dirty="0">
                <a:solidFill>
                  <a:srgbClr val="294B93"/>
                </a:solidFill>
              </a:rPr>
              <a:t>EER and HSPF </a:t>
            </a:r>
            <a:r>
              <a:rPr lang="en-US" sz="1100" i="1" dirty="0">
                <a:solidFill>
                  <a:srgbClr val="294B93"/>
                </a:solidFill>
              </a:rPr>
              <a:t>“Utility Business Case Studies” </a:t>
            </a:r>
            <a:r>
              <a:rPr lang="en-US" sz="1100" dirty="0">
                <a:solidFill>
                  <a:srgbClr val="294B93"/>
                </a:solidFill>
              </a:rPr>
              <a:t>– re variable speed vs 1- and 2-stage equipment solution(s).  </a:t>
            </a:r>
          </a:p>
          <a:p>
            <a:r>
              <a:rPr lang="en-US" sz="1100" dirty="0">
                <a:solidFill>
                  <a:srgbClr val="294B93"/>
                </a:solidFill>
              </a:rPr>
              <a:t> </a:t>
            </a:r>
          </a:p>
          <a:p>
            <a:pPr lvl="1"/>
            <a:r>
              <a:rPr lang="en-US" sz="1100" b="1" dirty="0">
                <a:solidFill>
                  <a:srgbClr val="294B93"/>
                </a:solidFill>
              </a:rPr>
              <a:t>ACTION</a:t>
            </a:r>
            <a:r>
              <a:rPr lang="en-US" sz="1100" dirty="0">
                <a:solidFill>
                  <a:srgbClr val="294B93"/>
                </a:solidFill>
              </a:rPr>
              <a:t> Read Xcel Energy's 60-Day Notice </a:t>
            </a:r>
            <a:r>
              <a:rPr lang="en-US" sz="1100" i="1" u="sng" dirty="0">
                <a:solidFill>
                  <a:srgbClr val="294B93"/>
                </a:solidFill>
                <a:hlinkClick r:id="rId5">
                  <a:extLst>
                    <a:ext uri="{A12FA001-AC4F-418D-AE19-62706E023703}">
                      <ahyp:hlinkClr xmlns:ahyp="http://schemas.microsoft.com/office/drawing/2018/hyperlinkcolor" val="tx"/>
                    </a:ext>
                  </a:extLst>
                </a:hlinkClick>
              </a:rPr>
              <a:t>High-Efficiency Air Conditioning Evaluation</a:t>
            </a:r>
            <a:r>
              <a:rPr lang="en-US" sz="1100" dirty="0">
                <a:solidFill>
                  <a:srgbClr val="294B93"/>
                </a:solidFill>
              </a:rPr>
              <a:t> &amp; </a:t>
            </a:r>
            <a:r>
              <a:rPr lang="en-US" sz="1100" i="1" u="sng" dirty="0">
                <a:solidFill>
                  <a:srgbClr val="294B93"/>
                </a:solidFill>
                <a:hlinkClick r:id="rId6">
                  <a:extLst>
                    <a:ext uri="{A12FA001-AC4F-418D-AE19-62706E023703}">
                      <ahyp:hlinkClr xmlns:ahyp="http://schemas.microsoft.com/office/drawing/2018/hyperlinkcolor" val="tx"/>
                    </a:ext>
                  </a:extLst>
                </a:hlinkClick>
              </a:rPr>
              <a:t>Business HVAC+R</a:t>
            </a:r>
            <a:r>
              <a:rPr lang="en-US" sz="1100" dirty="0">
                <a:solidFill>
                  <a:srgbClr val="294B93"/>
                </a:solidFill>
              </a:rPr>
              <a:t>  </a:t>
            </a:r>
            <a:r>
              <a:rPr lang="en-US" sz="1100" b="1" dirty="0">
                <a:solidFill>
                  <a:srgbClr val="294B93"/>
                </a:solidFill>
              </a:rPr>
              <a:t>Respond with your Comments due by May 30</a:t>
            </a:r>
            <a:r>
              <a:rPr lang="en-US" sz="1100" b="1" baseline="30000" dirty="0">
                <a:solidFill>
                  <a:srgbClr val="294B93"/>
                </a:solidFill>
              </a:rPr>
              <a:t>th</a:t>
            </a:r>
            <a:endParaRPr lang="en-US" sz="1100" dirty="0">
              <a:solidFill>
                <a:srgbClr val="294B93"/>
              </a:solidFill>
            </a:endParaRPr>
          </a:p>
        </p:txBody>
      </p:sp>
    </p:spTree>
    <p:extLst>
      <p:ext uri="{BB962C8B-B14F-4D97-AF65-F5344CB8AC3E}">
        <p14:creationId xmlns:p14="http://schemas.microsoft.com/office/powerpoint/2010/main" val="17035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4C5255-EA07-CF5B-A6C3-A76C73D6F67E}"/>
              </a:ext>
            </a:extLst>
          </p:cNvPr>
          <p:cNvSpPr txBox="1"/>
          <p:nvPr/>
        </p:nvSpPr>
        <p:spPr>
          <a:xfrm>
            <a:off x="1676400" y="188957"/>
            <a:ext cx="8077200" cy="456535"/>
          </a:xfrm>
          <a:prstGeom prst="rect">
            <a:avLst/>
          </a:prstGeom>
          <a:noFill/>
        </p:spPr>
        <p:txBody>
          <a:bodyPr wrap="square">
            <a:spAutoFit/>
          </a:bodyPr>
          <a:lstStyle/>
          <a:p>
            <a:pPr lvl="0">
              <a:lnSpc>
                <a:spcPct val="150000"/>
              </a:lnSpc>
            </a:pPr>
            <a:r>
              <a:rPr lang="en-US" dirty="0">
                <a:solidFill>
                  <a:srgbClr val="294B93"/>
                </a:solidFill>
              </a:rPr>
              <a:t>H</a:t>
            </a:r>
            <a:r>
              <a:rPr lang="en-US" sz="1800" dirty="0">
                <a:solidFill>
                  <a:srgbClr val="294B93"/>
                </a:solidFill>
              </a:rPr>
              <a:t>P Forecast </a:t>
            </a:r>
            <a:r>
              <a:rPr lang="en-US" sz="1800" b="1" dirty="0">
                <a:solidFill>
                  <a:srgbClr val="294B93"/>
                </a:solidFill>
              </a:rPr>
              <a:t>Meeting Minutes </a:t>
            </a:r>
            <a:r>
              <a:rPr lang="en-US" sz="1800" dirty="0">
                <a:solidFill>
                  <a:srgbClr val="294B93"/>
                </a:solidFill>
              </a:rPr>
              <a:t>| April 15 </a:t>
            </a:r>
            <a:r>
              <a:rPr lang="en-US" sz="1000" dirty="0">
                <a:solidFill>
                  <a:srgbClr val="53A31B"/>
                </a:solidFill>
              </a:rPr>
              <a:t>— </a:t>
            </a:r>
            <a:r>
              <a:rPr lang="en-US" sz="1000" i="1" dirty="0">
                <a:solidFill>
                  <a:srgbClr val="53A31B"/>
                </a:solidFill>
                <a:hlinkClick r:id="rId2"/>
              </a:rPr>
              <a:t>All MEETING MATERIALS to DATE</a:t>
            </a:r>
            <a:endParaRPr lang="en-US" sz="1000" i="1" dirty="0">
              <a:solidFill>
                <a:srgbClr val="53A31B"/>
              </a:solidFill>
            </a:endParaRPr>
          </a:p>
        </p:txBody>
      </p:sp>
      <p:sp>
        <p:nvSpPr>
          <p:cNvPr id="5" name="Rectangle 4">
            <a:extLst>
              <a:ext uri="{FF2B5EF4-FFF2-40B4-BE49-F238E27FC236}">
                <a16:creationId xmlns:a16="http://schemas.microsoft.com/office/drawing/2014/main" id="{4EA674FE-DC47-2368-467C-719D44A230D2}"/>
              </a:ext>
            </a:extLst>
          </p:cNvPr>
          <p:cNvSpPr/>
          <p:nvPr/>
        </p:nvSpPr>
        <p:spPr>
          <a:xfrm>
            <a:off x="533400" y="838200"/>
            <a:ext cx="8229600" cy="4862870"/>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MEETING OUTCOME </a:t>
            </a:r>
            <a:r>
              <a:rPr lang="en-US" sz="1100" dirty="0">
                <a:latin typeface="Calibri" panose="020F0502020204030204" pitchFamily="34" charset="0"/>
                <a:cs typeface="Calibri" panose="020F0502020204030204" pitchFamily="34" charset="0"/>
              </a:rPr>
              <a:t>Xcel Energy discovered their baseline was based on HP and switched to AC, giving them more flexibility to lower the EER and HSPF. See recap of proposed chart [above].</a:t>
            </a:r>
          </a:p>
          <a:p>
            <a:endParaRPr lang="en-US" sz="1100"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EEBC MANUFACTURERS AGREED </a:t>
            </a:r>
            <a:r>
              <a:rPr lang="en-US" sz="1100" dirty="0">
                <a:latin typeface="Calibri" panose="020F0502020204030204" pitchFamily="34" charset="0"/>
                <a:cs typeface="Calibri" panose="020F0502020204030204" pitchFamily="34" charset="0"/>
              </a:rPr>
              <a:t>Short-term, these new levels are a move in the right direction and enable a large portion of their premium, </a:t>
            </a:r>
            <a:r>
              <a:rPr lang="en-US" sz="1100" dirty="0" err="1">
                <a:latin typeface="Calibri" panose="020F0502020204030204" pitchFamily="34" charset="0"/>
                <a:cs typeface="Calibri" panose="020F0502020204030204" pitchFamily="34" charset="0"/>
              </a:rPr>
              <a:t>ccASHP</a:t>
            </a:r>
            <a:r>
              <a:rPr lang="en-US" sz="1100" dirty="0">
                <a:latin typeface="Calibri" panose="020F0502020204030204" pitchFamily="34" charset="0"/>
                <a:cs typeface="Calibri" panose="020F0502020204030204" pitchFamily="34" charset="0"/>
              </a:rPr>
              <a:t> and </a:t>
            </a:r>
            <a:r>
              <a:rPr lang="en-US" sz="1100" dirty="0" err="1">
                <a:latin typeface="Calibri" panose="020F0502020204030204" pitchFamily="34" charset="0"/>
                <a:cs typeface="Calibri" panose="020F0502020204030204" pitchFamily="34" charset="0"/>
              </a:rPr>
              <a:t>ccMSHP</a:t>
            </a:r>
            <a:r>
              <a:rPr lang="en-US" sz="1100" dirty="0">
                <a:latin typeface="Calibri" panose="020F0502020204030204" pitchFamily="34" charset="0"/>
                <a:cs typeface="Calibri" panose="020F0502020204030204" pitchFamily="34" charset="0"/>
              </a:rPr>
              <a:t>, equipment and inverter-driven products to be eligible for heat pump rebates.  This is the first step in more changes to come through the 2023 DSM Extension filing, Strategic Issues filing, and 2024-2025 DSM full filing. </a:t>
            </a:r>
          </a:p>
          <a:p>
            <a:pPr lvl="0"/>
            <a:r>
              <a:rPr lang="en-US" sz="1100" dirty="0">
                <a:solidFill>
                  <a:srgbClr val="C00000"/>
                </a:solidFill>
                <a:latin typeface="Calibri" panose="020F0502020204030204" pitchFamily="34" charset="0"/>
                <a:cs typeface="Calibri" panose="020F0502020204030204" pitchFamily="34" charset="0"/>
              </a:rPr>
              <a:t>Long-term, manufacturers agreed to provide case studies and data analytics from other utilities and programs who have dropped the EER or have alternative methods.  Also, requested to “keep an eye” on SEER ratings as additional adjustments are needed because the units “take a big hit”  </a:t>
            </a:r>
          </a:p>
          <a:p>
            <a:endParaRPr lang="en-US" sz="1100"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NEXT STEPS </a:t>
            </a:r>
            <a:r>
              <a:rPr lang="en-US" sz="1100" dirty="0">
                <a:latin typeface="Calibri" panose="020F0502020204030204" pitchFamily="34" charset="0"/>
                <a:cs typeface="Calibri" panose="020F0502020204030204" pitchFamily="34" charset="0"/>
              </a:rPr>
              <a:t>Manufacturers to follow up with information/data on old ratings vs new EER 2, HSPF 2, &amp; SEER 2 to Xcel re-rated data.  Xcel asked EEBC to coordinate the data delivery to Xcel.</a:t>
            </a:r>
          </a:p>
          <a:p>
            <a:endParaRPr lang="en-US" sz="1100"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DISCUSSION </a:t>
            </a:r>
            <a:r>
              <a:rPr lang="en-US" sz="1100" dirty="0">
                <a:latin typeface="Calibri" panose="020F0502020204030204" pitchFamily="34" charset="0"/>
                <a:cs typeface="Calibri" panose="020F0502020204030204" pitchFamily="34" charset="0"/>
              </a:rPr>
              <a:t>How the Strategic Issues settlement anticipates the Cost of Carbon Tax built into a modified TRC.  Big changes unknow in cost and benefits balancing for Xcel Energy vs to consumer.</a:t>
            </a:r>
          </a:p>
          <a:p>
            <a:pPr lvl="0"/>
            <a:endParaRPr lang="en-US" sz="1100" b="1" dirty="0">
              <a:latin typeface="Calibri" panose="020F0502020204030204" pitchFamily="34" charset="0"/>
              <a:cs typeface="Calibri" panose="020F0502020204030204" pitchFamily="34" charset="0"/>
            </a:endParaRPr>
          </a:p>
          <a:p>
            <a:pPr lvl="0"/>
            <a:r>
              <a:rPr lang="en-US" sz="1100" b="1" dirty="0">
                <a:latin typeface="Calibri" panose="020F0502020204030204" pitchFamily="34" charset="0"/>
                <a:cs typeface="Calibri" panose="020F0502020204030204" pitchFamily="34" charset="0"/>
              </a:rPr>
              <a:t>OTHER TOPICS: </a:t>
            </a:r>
            <a:r>
              <a:rPr lang="en-US" sz="1100" dirty="0">
                <a:latin typeface="Calibri" panose="020F0502020204030204" pitchFamily="34" charset="0"/>
                <a:cs typeface="Calibri" panose="020F0502020204030204" pitchFamily="34" charset="0"/>
              </a:rPr>
              <a:t>Xcel asked is refrigerant are seen to affect savings. Manufacturers said “no”.  Impacts adding copper and refrigerant monitors. Discussed how increased renewables energy source elevates the importance of the KW and values peak savings to offset gap from more gas savings.  If Xcel Energy can claim more carbon reduction that helps their savings TRC model.  Verified dual fuel helps mitigate grid impact. Xcel Energy gave overview of how EER works technically (need manufacturers to fill in this explanation). </a:t>
            </a:r>
          </a:p>
          <a:p>
            <a:pPr lvl="0"/>
            <a:endParaRPr lang="en-US" sz="1100" b="1" dirty="0">
              <a:latin typeface="Calibri" panose="020F0502020204030204" pitchFamily="34" charset="0"/>
              <a:cs typeface="Calibri" panose="020F0502020204030204" pitchFamily="34" charset="0"/>
            </a:endParaRPr>
          </a:p>
          <a:p>
            <a:pPr lvl="0"/>
            <a:r>
              <a:rPr lang="en-US" sz="1100" b="1" dirty="0">
                <a:latin typeface="Calibri" panose="020F0502020204030204" pitchFamily="34" charset="0"/>
                <a:cs typeface="Calibri" panose="020F0502020204030204" pitchFamily="34" charset="0"/>
              </a:rPr>
              <a:t>XCEL ENERGY’S ULTIMATE OBJECTIVE OF EER  </a:t>
            </a:r>
            <a:r>
              <a:rPr lang="en-US" sz="1100" dirty="0">
                <a:latin typeface="Calibri" panose="020F0502020204030204" pitchFamily="34" charset="0"/>
                <a:cs typeface="Calibri" panose="020F0502020204030204" pitchFamily="34" charset="0"/>
              </a:rPr>
              <a:t>To ensure capacity is not challenged during summer peak times defined as 3pm-7pm, M-F, during Jun 1 - Sep 30 months. The result is avoiding cost of next generation assets started up to service those peak loads.  Thus, planning for peak use keeps Xcel Energy from over building assets – the most expensive energy.   </a:t>
            </a:r>
          </a:p>
          <a:p>
            <a:endParaRPr lang="en-US" sz="1100" b="1"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EEBC PAC TO ASK MANUFACTURES AND XCEL ENERGY </a:t>
            </a:r>
            <a:r>
              <a:rPr lang="en-US" sz="1100" dirty="0">
                <a:latin typeface="Calibri" panose="020F0502020204030204" pitchFamily="34" charset="0"/>
                <a:cs typeface="Calibri" panose="020F0502020204030204" pitchFamily="34" charset="0"/>
              </a:rPr>
              <a:t>Check if submitting positive comments into 60-day notice to counter opposition based on members confidence in collaboration </a:t>
            </a:r>
            <a:r>
              <a:rPr lang="en-US" sz="1200" dirty="0">
                <a:latin typeface="Calibri" panose="020F0502020204030204" pitchFamily="34" charset="0"/>
                <a:cs typeface="Calibri" panose="020F0502020204030204" pitchFamily="34" charset="0"/>
              </a:rPr>
              <a:t>for long-term rating levels that will make needed improvements, is nice to have or preferred to have.</a:t>
            </a:r>
          </a:p>
        </p:txBody>
      </p:sp>
      <p:sp>
        <p:nvSpPr>
          <p:cNvPr id="6" name="TextBox 5">
            <a:extLst>
              <a:ext uri="{FF2B5EF4-FFF2-40B4-BE49-F238E27FC236}">
                <a16:creationId xmlns:a16="http://schemas.microsoft.com/office/drawing/2014/main" id="{9E4B7D2F-0CDD-200C-3895-6E8E4455D960}"/>
              </a:ext>
            </a:extLst>
          </p:cNvPr>
          <p:cNvSpPr txBox="1"/>
          <p:nvPr/>
        </p:nvSpPr>
        <p:spPr>
          <a:xfrm>
            <a:off x="533400" y="5952768"/>
            <a:ext cx="3657600" cy="830997"/>
          </a:xfrm>
          <a:prstGeom prst="rect">
            <a:avLst/>
          </a:prstGeom>
          <a:noFill/>
        </p:spPr>
        <p:txBody>
          <a:bodyPr wrap="square" numCol="1" spcCol="109728" rtlCol="0">
            <a:spAutoFit/>
          </a:bodyPr>
          <a:lstStyle/>
          <a:p>
            <a:r>
              <a:rPr lang="en-US" sz="600" b="1" dirty="0">
                <a:latin typeface="Calibri" panose="020F0502020204030204" pitchFamily="34" charset="0"/>
                <a:cs typeface="Calibri" panose="020F0502020204030204" pitchFamily="34" charset="0"/>
              </a:rPr>
              <a:t>EEBC MANUFACTURERS ATTENDED</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Doug White, Trane Technologies, </a:t>
            </a:r>
            <a:r>
              <a:rPr lang="en-US" sz="600" u="sng" dirty="0">
                <a:latin typeface="Calibri" panose="020F0502020204030204" pitchFamily="34" charset="0"/>
                <a:cs typeface="Calibri" panose="020F0502020204030204" pitchFamily="34" charset="0"/>
                <a:hlinkClick r:id="rId3"/>
              </a:rPr>
              <a:t>Doug.White@tranetechnologies.com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Brady Wooley, Trane Technologies, </a:t>
            </a:r>
            <a:r>
              <a:rPr lang="en-US" sz="600" u="sng" dirty="0">
                <a:latin typeface="Calibri" panose="020F0502020204030204" pitchFamily="34" charset="0"/>
                <a:cs typeface="Calibri" panose="020F0502020204030204" pitchFamily="34" charset="0"/>
                <a:hlinkClick r:id="rId4"/>
              </a:rPr>
              <a:t>BWoolley@trane.com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Robert Glass, Daikin, Goodman, Amana, </a:t>
            </a:r>
            <a:r>
              <a:rPr lang="en-US" sz="600" u="sng" dirty="0">
                <a:latin typeface="Calibri" panose="020F0502020204030204" pitchFamily="34" charset="0"/>
                <a:cs typeface="Calibri" panose="020F0502020204030204" pitchFamily="34" charset="0"/>
                <a:hlinkClick r:id="rId5"/>
              </a:rPr>
              <a:t>Robert.Glass@goodmanmfg.com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Sam Beeson Mitsubishi, </a:t>
            </a:r>
            <a:r>
              <a:rPr lang="en-US" sz="600" u="sng" dirty="0">
                <a:latin typeface="Calibri" panose="020F0502020204030204" pitchFamily="34" charset="0"/>
                <a:cs typeface="Calibri" panose="020F0502020204030204" pitchFamily="34" charset="0"/>
                <a:hlinkClick r:id="rId6"/>
              </a:rPr>
              <a:t>sbeeson@hvac.mea.com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Shawn </a:t>
            </a:r>
            <a:r>
              <a:rPr lang="en-US" sz="600" dirty="0" err="1">
                <a:latin typeface="Calibri" panose="020F0502020204030204" pitchFamily="34" charset="0"/>
                <a:cs typeface="Calibri" panose="020F0502020204030204" pitchFamily="34" charset="0"/>
              </a:rPr>
              <a:t>LeMons</a:t>
            </a:r>
            <a:r>
              <a:rPr lang="en-US" sz="600" dirty="0">
                <a:latin typeface="Calibri" panose="020F0502020204030204" pitchFamily="34" charset="0"/>
                <a:cs typeface="Calibri" panose="020F0502020204030204" pitchFamily="34" charset="0"/>
              </a:rPr>
              <a:t>, Mitsubishi, EEBC HP Action Group Chair, </a:t>
            </a:r>
            <a:r>
              <a:rPr lang="en-US" sz="600" u="sng" dirty="0">
                <a:latin typeface="Calibri" panose="020F0502020204030204" pitchFamily="34" charset="0"/>
                <a:cs typeface="Calibri" panose="020F0502020204030204" pitchFamily="34" charset="0"/>
                <a:hlinkClick r:id="rId7"/>
              </a:rPr>
              <a:t>slemons@hvac.mea.com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Mark Brown, Carrier West, </a:t>
            </a:r>
            <a:r>
              <a:rPr lang="en-US" sz="600" u="sng" dirty="0">
                <a:latin typeface="Calibri" panose="020F0502020204030204" pitchFamily="34" charset="0"/>
                <a:cs typeface="Calibri" panose="020F0502020204030204" pitchFamily="34" charset="0"/>
                <a:hlinkClick r:id="rId8"/>
              </a:rPr>
              <a:t>mbrown@carrierwest.com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Patricia Rothwell, EEBC, </a:t>
            </a:r>
            <a:r>
              <a:rPr lang="en-US" sz="600" u="sng" dirty="0">
                <a:latin typeface="Calibri" panose="020F0502020204030204" pitchFamily="34" charset="0"/>
                <a:cs typeface="Calibri" panose="020F0502020204030204" pitchFamily="34" charset="0"/>
                <a:hlinkClick r:id="rId9"/>
              </a:rPr>
              <a:t>patriica@eebco.org</a:t>
            </a:r>
            <a:r>
              <a:rPr lang="en-US" sz="6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D5E36008-A4E5-0E45-EC97-4C1FA9562A49}"/>
              </a:ext>
            </a:extLst>
          </p:cNvPr>
          <p:cNvSpPr txBox="1"/>
          <p:nvPr/>
        </p:nvSpPr>
        <p:spPr>
          <a:xfrm>
            <a:off x="3200400" y="5988830"/>
            <a:ext cx="3657600" cy="553998"/>
          </a:xfrm>
          <a:prstGeom prst="rect">
            <a:avLst/>
          </a:prstGeom>
          <a:noFill/>
        </p:spPr>
        <p:txBody>
          <a:bodyPr wrap="square" numCol="1" spcCol="109728" rtlCol="0">
            <a:spAutoFit/>
          </a:bodyPr>
          <a:lstStyle/>
          <a:p>
            <a:r>
              <a:rPr lang="en-US" sz="600" b="1" dirty="0">
                <a:latin typeface="Calibri" panose="020F0502020204030204" pitchFamily="34" charset="0"/>
                <a:cs typeface="Calibri" panose="020F0502020204030204" pitchFamily="34" charset="0"/>
              </a:rPr>
              <a:t>XCEL ENERGY ATTENDED</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Joshua Martin, </a:t>
            </a:r>
            <a:r>
              <a:rPr lang="en-US" sz="600" u="sng" dirty="0">
                <a:latin typeface="Calibri" panose="020F0502020204030204" pitchFamily="34" charset="0"/>
                <a:cs typeface="Calibri" panose="020F0502020204030204" pitchFamily="34" charset="0"/>
                <a:hlinkClick r:id="rId10"/>
              </a:rPr>
              <a:t>Joshua.C.Martin@xcelenergy.com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Mike </a:t>
            </a:r>
            <a:r>
              <a:rPr lang="en-US" sz="600" dirty="0" err="1">
                <a:latin typeface="Calibri" panose="020F0502020204030204" pitchFamily="34" charset="0"/>
                <a:cs typeface="Calibri" panose="020F0502020204030204" pitchFamily="34" charset="0"/>
              </a:rPr>
              <a:t>Papula</a:t>
            </a:r>
            <a:r>
              <a:rPr lang="en-US" sz="600" dirty="0">
                <a:latin typeface="Calibri" panose="020F0502020204030204" pitchFamily="34" charset="0"/>
                <a:cs typeface="Calibri" panose="020F0502020204030204" pitchFamily="34" charset="0"/>
              </a:rPr>
              <a:t>, </a:t>
            </a:r>
            <a:r>
              <a:rPr lang="en-US" sz="600" u="sng" dirty="0">
                <a:latin typeface="Calibri" panose="020F0502020204030204" pitchFamily="34" charset="0"/>
                <a:cs typeface="Calibri" panose="020F0502020204030204" pitchFamily="34" charset="0"/>
                <a:hlinkClick r:id="rId11"/>
              </a:rPr>
              <a:t>Michael.P.Papula@xcelenergy.com</a:t>
            </a:r>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Ann Kirkpatrick, </a:t>
            </a:r>
            <a:r>
              <a:rPr lang="en-US" sz="600" u="sng" dirty="0">
                <a:latin typeface="Calibri" panose="020F0502020204030204" pitchFamily="34" charset="0"/>
                <a:cs typeface="Calibri" panose="020F0502020204030204" pitchFamily="34" charset="0"/>
                <a:hlinkClick r:id="rId12"/>
              </a:rPr>
              <a:t>ann.kirkpatrick@xcelenergy.com</a:t>
            </a:r>
            <a:endParaRPr lang="en-US" sz="600" dirty="0">
              <a:latin typeface="Calibri" panose="020F0502020204030204" pitchFamily="34" charset="0"/>
              <a:cs typeface="Calibri" panose="020F0502020204030204" pitchFamily="34" charset="0"/>
            </a:endParaRPr>
          </a:p>
          <a:p>
            <a:endParaRPr lang="en-US" sz="600" dirty="0"/>
          </a:p>
        </p:txBody>
      </p:sp>
      <p:cxnSp>
        <p:nvCxnSpPr>
          <p:cNvPr id="8" name="Straight Connector 7">
            <a:extLst>
              <a:ext uri="{FF2B5EF4-FFF2-40B4-BE49-F238E27FC236}">
                <a16:creationId xmlns:a16="http://schemas.microsoft.com/office/drawing/2014/main" id="{6FE7450A-353F-8FEE-FD17-9B6B7064429E}"/>
              </a:ext>
            </a:extLst>
          </p:cNvPr>
          <p:cNvCxnSpPr/>
          <p:nvPr/>
        </p:nvCxnSpPr>
        <p:spPr>
          <a:xfrm>
            <a:off x="609600" y="5952768"/>
            <a:ext cx="457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0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294595" y="1066800"/>
            <a:ext cx="6019800" cy="2308324"/>
          </a:xfrm>
          <a:prstGeom prst="rect">
            <a:avLst/>
          </a:prstGeom>
          <a:noFill/>
        </p:spPr>
        <p:txBody>
          <a:bodyPr wrap="square">
            <a:spAutoFit/>
          </a:bodyPr>
          <a:lstStyle/>
          <a:p>
            <a:pPr lvl="1"/>
            <a:r>
              <a:rPr lang="en-US" b="1" dirty="0">
                <a:solidFill>
                  <a:srgbClr val="294B93"/>
                </a:solidFill>
              </a:rPr>
              <a:t>Denver Electrification HP Rebates</a:t>
            </a:r>
          </a:p>
          <a:p>
            <a:pPr marL="577850" lvl="1"/>
            <a:r>
              <a:rPr lang="en-US" dirty="0">
                <a:solidFill>
                  <a:srgbClr val="294B93"/>
                </a:solidFill>
              </a:rPr>
              <a:t>4 recommendations delivered to Denver program managers the day before release.</a:t>
            </a:r>
          </a:p>
          <a:p>
            <a:pPr marL="690563" lvl="1" indent="-112713" eaLnBrk="0" hangingPunct="0">
              <a:buFont typeface="Arial" panose="020B0604020202020204" pitchFamily="34" charset="0"/>
              <a:buChar char="•"/>
            </a:pPr>
            <a:r>
              <a:rPr lang="en-US" altLang="en-US" dirty="0">
                <a:solidFill>
                  <a:srgbClr val="294B93"/>
                </a:solidFill>
                <a:latin typeface="Arial" panose="020B0604020202020204" pitchFamily="34" charset="0"/>
                <a:ea typeface="Times New Roman"/>
                <a:cs typeface="Arial" panose="020B0604020202020204" pitchFamily="34" charset="0"/>
              </a:rPr>
              <a:t>DENVER CLIMATE ACTION REBATES | </a:t>
            </a:r>
            <a:r>
              <a:rPr lang="en-US" altLang="en-US" i="1" dirty="0">
                <a:solidFill>
                  <a:srgbClr val="294B93"/>
                </a:solidFill>
                <a:latin typeface="Arial" panose="020B0604020202020204" pitchFamily="34" charset="0"/>
                <a:ea typeface="Times New Roman"/>
                <a:cs typeface="Arial" panose="020B0604020202020204" pitchFamily="34" charset="0"/>
                <a:hlinkClick r:id="rId2">
                  <a:extLst>
                    <a:ext uri="{A12FA001-AC4F-418D-AE19-62706E023703}">
                      <ahyp:hlinkClr xmlns:ahyp="http://schemas.microsoft.com/office/drawing/2018/hyperlinkcolor" val="tx"/>
                    </a:ext>
                  </a:extLst>
                </a:hlinkClick>
              </a:rPr>
              <a:t>FLYER</a:t>
            </a:r>
            <a:endParaRPr lang="en-US" altLang="en-US" dirty="0">
              <a:solidFill>
                <a:srgbClr val="294B93"/>
              </a:solidFill>
              <a:latin typeface="Arial" panose="020B0604020202020204" pitchFamily="34" charset="0"/>
              <a:ea typeface="Times New Roman"/>
              <a:cs typeface="Arial" panose="020B0604020202020204" pitchFamily="34" charset="0"/>
            </a:endParaRPr>
          </a:p>
          <a:p>
            <a:pPr marL="690563" lvl="1" indent="-112713" eaLnBrk="0" hangingPunct="0">
              <a:buFont typeface="Arial" panose="020B0604020202020204" pitchFamily="34" charset="0"/>
              <a:buChar char="•"/>
            </a:pPr>
            <a:endParaRPr lang="en-US" altLang="en-US" dirty="0">
              <a:solidFill>
                <a:srgbClr val="294B93"/>
              </a:solidFill>
              <a:latin typeface="Arial" panose="020B0604020202020204" pitchFamily="34" charset="0"/>
              <a:ea typeface="Times New Roman"/>
              <a:cs typeface="Arial" panose="020B0604020202020204" pitchFamily="34" charset="0"/>
            </a:endParaRPr>
          </a:p>
          <a:p>
            <a:pPr marL="690563" lvl="1" indent="-112713" eaLnBrk="0" hangingPunct="0">
              <a:buFont typeface="Arial" panose="020B0604020202020204" pitchFamily="34" charset="0"/>
              <a:buChar char="•"/>
            </a:pPr>
            <a:r>
              <a:rPr lang="en-US" altLang="en-US" dirty="0">
                <a:solidFill>
                  <a:srgbClr val="294B93"/>
                </a:solidFill>
                <a:latin typeface="Arial" panose="020B0604020202020204" pitchFamily="34" charset="0"/>
                <a:ea typeface="Times New Roman"/>
                <a:cs typeface="Arial" panose="020B0604020202020204" pitchFamily="34" charset="0"/>
              </a:rPr>
              <a:t>XCEL ENERGY COLORADO RESIDENTIAL REBATE SUMMARY | </a:t>
            </a:r>
            <a:r>
              <a:rPr lang="en-US" altLang="en-US" i="1" dirty="0">
                <a:solidFill>
                  <a:srgbClr val="294B93"/>
                </a:solidFill>
                <a:latin typeface="Arial" panose="020B0604020202020204" pitchFamily="34" charset="0"/>
                <a:ea typeface="Times New Roman"/>
                <a:cs typeface="Arial" panose="020B0604020202020204" pitchFamily="34" charset="0"/>
                <a:hlinkClick r:id="rId3">
                  <a:extLst>
                    <a:ext uri="{A12FA001-AC4F-418D-AE19-62706E023703}">
                      <ahyp:hlinkClr xmlns:ahyp="http://schemas.microsoft.com/office/drawing/2018/hyperlinkcolor" val="tx"/>
                    </a:ext>
                  </a:extLst>
                </a:hlinkClick>
              </a:rPr>
              <a:t>FLYER</a:t>
            </a:r>
            <a:endParaRPr lang="en-US" altLang="en-US" dirty="0">
              <a:latin typeface="Arial" panose="020B0604020202020204" pitchFamily="34" charset="0"/>
            </a:endParaRPr>
          </a:p>
          <a:p>
            <a:pPr marL="577850" lvl="1" eaLnBrk="0" hangingPunct="0"/>
            <a:endParaRPr lang="en-US" altLang="en-US" dirty="0">
              <a:solidFill>
                <a:srgbClr val="294B93"/>
              </a:solidFill>
              <a:latin typeface="Arial" panose="020B0604020202020204" pitchFamily="34" charset="0"/>
              <a:ea typeface="Times New Roman"/>
              <a:cs typeface="Arial" panose="020B0604020202020204" pitchFamily="34" charset="0"/>
            </a:endParaRP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5</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
        <p:nvSpPr>
          <p:cNvPr id="6" name="TextBox 5">
            <a:extLst>
              <a:ext uri="{FF2B5EF4-FFF2-40B4-BE49-F238E27FC236}">
                <a16:creationId xmlns:a16="http://schemas.microsoft.com/office/drawing/2014/main" id="{332B5FEB-EC17-262F-5C68-63442FAC4876}"/>
              </a:ext>
            </a:extLst>
          </p:cNvPr>
          <p:cNvSpPr txBox="1"/>
          <p:nvPr/>
        </p:nvSpPr>
        <p:spPr>
          <a:xfrm>
            <a:off x="1676400" y="188957"/>
            <a:ext cx="5638800" cy="369332"/>
          </a:xfrm>
          <a:prstGeom prst="rect">
            <a:avLst/>
          </a:prstGeom>
          <a:noFill/>
        </p:spPr>
        <p:txBody>
          <a:bodyPr wrap="square">
            <a:spAutoFit/>
          </a:bodyPr>
          <a:lstStyle/>
          <a:p>
            <a:r>
              <a:rPr lang="en-US" sz="1800" b="1" dirty="0">
                <a:solidFill>
                  <a:srgbClr val="294B93"/>
                </a:solidFill>
              </a:rPr>
              <a:t>Report Out | HP Forecast Launch Meeting</a:t>
            </a:r>
          </a:p>
        </p:txBody>
      </p:sp>
      <p:pic>
        <p:nvPicPr>
          <p:cNvPr id="9" name="Picture 8">
            <a:extLst>
              <a:ext uri="{FF2B5EF4-FFF2-40B4-BE49-F238E27FC236}">
                <a16:creationId xmlns:a16="http://schemas.microsoft.com/office/drawing/2014/main" id="{A83D4927-A76B-D0A2-5F29-7FB328F2F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320" y="3563446"/>
            <a:ext cx="2234694" cy="2891956"/>
          </a:xfrm>
          <a:prstGeom prst="rect">
            <a:avLst/>
          </a:prstGeom>
          <a:ln>
            <a:solidFill>
              <a:srgbClr val="7F7F7F"/>
            </a:solidFill>
          </a:ln>
        </p:spPr>
      </p:pic>
      <p:pic>
        <p:nvPicPr>
          <p:cNvPr id="10" name="Picture 9">
            <a:extLst>
              <a:ext uri="{FF2B5EF4-FFF2-40B4-BE49-F238E27FC236}">
                <a16:creationId xmlns:a16="http://schemas.microsoft.com/office/drawing/2014/main" id="{8858944D-6F2A-BF4C-0D0D-B9F921733B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8853" y="537044"/>
            <a:ext cx="2234693" cy="2891956"/>
          </a:xfrm>
          <a:prstGeom prst="rect">
            <a:avLst/>
          </a:prstGeom>
          <a:ln>
            <a:solidFill>
              <a:srgbClr val="7F7F7F"/>
            </a:solidFill>
          </a:ln>
        </p:spPr>
      </p:pic>
    </p:spTree>
    <p:extLst>
      <p:ext uri="{BB962C8B-B14F-4D97-AF65-F5344CB8AC3E}">
        <p14:creationId xmlns:p14="http://schemas.microsoft.com/office/powerpoint/2010/main" val="187063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FACE9F-2BDE-8649-BAD7-4A9F4379C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99458"/>
            <a:ext cx="8686800" cy="5377542"/>
          </a:xfrm>
          <a:prstGeom prst="rect">
            <a:avLst/>
          </a:prstGeom>
        </p:spPr>
      </p:pic>
      <p:sp>
        <p:nvSpPr>
          <p:cNvPr id="2" name="TextBox 1">
            <a:extLst>
              <a:ext uri="{FF2B5EF4-FFF2-40B4-BE49-F238E27FC236}">
                <a16:creationId xmlns:a16="http://schemas.microsoft.com/office/drawing/2014/main" id="{10FFA82E-FEDD-AD4F-8EA1-5FA9AF365DEF}"/>
              </a:ext>
            </a:extLst>
          </p:cNvPr>
          <p:cNvSpPr txBox="1"/>
          <p:nvPr/>
        </p:nvSpPr>
        <p:spPr>
          <a:xfrm>
            <a:off x="723899" y="514683"/>
            <a:ext cx="7696200" cy="584775"/>
          </a:xfrm>
          <a:prstGeom prst="rect">
            <a:avLst/>
          </a:prstGeom>
          <a:noFill/>
        </p:spPr>
        <p:txBody>
          <a:bodyPr wrap="square">
            <a:spAutoFit/>
          </a:bodyPr>
          <a:lstStyle/>
          <a:p>
            <a:pPr algn="ctr"/>
            <a:r>
              <a:rPr lang="en-US" sz="3200" dirty="0">
                <a:solidFill>
                  <a:srgbClr val="002064"/>
                </a:solidFill>
                <a:latin typeface="Calibri" panose="020F0502020204030204" pitchFamily="34" charset="0"/>
                <a:cs typeface="Calibri" panose="020F0502020204030204" pitchFamily="34" charset="0"/>
              </a:rPr>
              <a:t>COLORADO’S SHARED HEAT PUMP FORECAST</a:t>
            </a:r>
          </a:p>
        </p:txBody>
      </p:sp>
      <p:sp>
        <p:nvSpPr>
          <p:cNvPr id="3" name="Rectangle 2">
            <a:extLst>
              <a:ext uri="{FF2B5EF4-FFF2-40B4-BE49-F238E27FC236}">
                <a16:creationId xmlns:a16="http://schemas.microsoft.com/office/drawing/2014/main" id="{631C91BE-B35F-E246-A3E7-C21857402977}"/>
              </a:ext>
            </a:extLst>
          </p:cNvPr>
          <p:cNvSpPr/>
          <p:nvPr/>
        </p:nvSpPr>
        <p:spPr>
          <a:xfrm>
            <a:off x="762000" y="1102549"/>
            <a:ext cx="5022573" cy="1031051"/>
          </a:xfrm>
          <a:prstGeom prst="rect">
            <a:avLst/>
          </a:prstGeom>
        </p:spPr>
        <p:txBody>
          <a:bodyPr wrap="square">
            <a:spAutoFit/>
          </a:bodyPr>
          <a:lstStyle/>
          <a:p>
            <a:r>
              <a:rPr lang="en-US" sz="1600" b="1" dirty="0">
                <a:solidFill>
                  <a:srgbClr val="002064"/>
                </a:solidFill>
                <a:latin typeface="Calibri" panose="020F0502020204030204" pitchFamily="34" charset="0"/>
                <a:cs typeface="Calibri" panose="020F0502020204030204" pitchFamily="34" charset="0"/>
              </a:rPr>
              <a:t>HEAT PUMP MARKET PENETRATION </a:t>
            </a:r>
            <a:br>
              <a:rPr lang="en-US" sz="1600" b="1" dirty="0">
                <a:solidFill>
                  <a:srgbClr val="002064"/>
                </a:solidFill>
                <a:latin typeface="Calibri" panose="020F0502020204030204" pitchFamily="34" charset="0"/>
                <a:cs typeface="Calibri" panose="020F0502020204030204" pitchFamily="34" charset="0"/>
              </a:rPr>
            </a:br>
            <a:r>
              <a:rPr lang="en-US" sz="1600" b="1" dirty="0">
                <a:solidFill>
                  <a:srgbClr val="002064"/>
                </a:solidFill>
                <a:latin typeface="Calibri" panose="020F0502020204030204" pitchFamily="34" charset="0"/>
                <a:cs typeface="Calibri" panose="020F0502020204030204" pitchFamily="34" charset="0"/>
              </a:rPr>
              <a:t>&amp; GROWTH TRAJECTORY BY 2030</a:t>
            </a:r>
          </a:p>
          <a:p>
            <a:r>
              <a:rPr lang="en-US" sz="1000" b="1" dirty="0">
                <a:solidFill>
                  <a:srgbClr val="92D050"/>
                </a:solidFill>
                <a:latin typeface="Calibri" panose="020F0502020204030204" pitchFamily="34" charset="0"/>
                <a:cs typeface="Calibri" panose="020F0502020204030204" pitchFamily="34" charset="0"/>
              </a:rPr>
              <a:t>–––––––––––––––––––––––––––––––––––––––––––––––––––––––––––––––––––––</a:t>
            </a:r>
          </a:p>
          <a:p>
            <a:r>
              <a:rPr lang="en-US" sz="1000" b="1" dirty="0">
                <a:solidFill>
                  <a:srgbClr val="002064"/>
                </a:solidFill>
                <a:latin typeface="Calibri" panose="020F0502020204030204" pitchFamily="34" charset="0"/>
                <a:cs typeface="Calibri" panose="020F0502020204030204" pitchFamily="34" charset="0"/>
              </a:rPr>
              <a:t>SOURCE | </a:t>
            </a:r>
            <a:r>
              <a:rPr lang="en-US" sz="1000" dirty="0">
                <a:solidFill>
                  <a:srgbClr val="00206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 Stages of Hockey Stick Growth, Bobby Marin, Entrepreneur and Author</a:t>
            </a:r>
            <a:endParaRPr lang="en-US" sz="1000" dirty="0">
              <a:solidFill>
                <a:srgbClr val="002064"/>
              </a:solidFill>
              <a:latin typeface="Calibri" panose="020F0502020204030204" pitchFamily="34" charset="0"/>
              <a:cs typeface="Calibri" panose="020F0502020204030204" pitchFamily="34" charset="0"/>
            </a:endParaRPr>
          </a:p>
          <a:p>
            <a:endParaRPr lang="en-US" sz="900" dirty="0">
              <a:solidFill>
                <a:srgbClr val="002064"/>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32F568-0D2D-2F49-B290-1E71C45F0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6080"/>
            <a:ext cx="9144000" cy="121920"/>
          </a:xfrm>
          <a:prstGeom prst="rect">
            <a:avLst/>
          </a:prstGeom>
        </p:spPr>
      </p:pic>
      <p:sp>
        <p:nvSpPr>
          <p:cNvPr id="8" name="TextBox 7">
            <a:extLst>
              <a:ext uri="{FF2B5EF4-FFF2-40B4-BE49-F238E27FC236}">
                <a16:creationId xmlns:a16="http://schemas.microsoft.com/office/drawing/2014/main" id="{229C458F-50A3-A74A-8A64-C765F1B8E5F2}"/>
              </a:ext>
            </a:extLst>
          </p:cNvPr>
          <p:cNvSpPr txBox="1"/>
          <p:nvPr/>
        </p:nvSpPr>
        <p:spPr>
          <a:xfrm>
            <a:off x="5029200" y="6477000"/>
            <a:ext cx="4038600" cy="246221"/>
          </a:xfrm>
          <a:prstGeom prst="rect">
            <a:avLst/>
          </a:prstGeom>
          <a:noFill/>
        </p:spPr>
        <p:txBody>
          <a:bodyPr wrap="square" rtlCol="0">
            <a:spAutoFit/>
          </a:bodyPr>
          <a:lstStyle/>
          <a:p>
            <a:pPr algn="r"/>
            <a:r>
              <a:rPr lang="en-US" sz="1000" dirty="0">
                <a:solidFill>
                  <a:srgbClr val="002060"/>
                </a:solidFill>
              </a:rPr>
              <a:t>© 2022 Energy Efficiency Business Coalition</a:t>
            </a:r>
          </a:p>
        </p:txBody>
      </p:sp>
      <p:sp>
        <p:nvSpPr>
          <p:cNvPr id="9" name="TextBox 8">
            <a:extLst>
              <a:ext uri="{FF2B5EF4-FFF2-40B4-BE49-F238E27FC236}">
                <a16:creationId xmlns:a16="http://schemas.microsoft.com/office/drawing/2014/main" id="{2ED78F44-05E6-A947-8C9E-A4DEAE2A8CF3}"/>
              </a:ext>
            </a:extLst>
          </p:cNvPr>
          <p:cNvSpPr txBox="1"/>
          <p:nvPr/>
        </p:nvSpPr>
        <p:spPr>
          <a:xfrm>
            <a:off x="2438400" y="76200"/>
            <a:ext cx="4038600" cy="369332"/>
          </a:xfrm>
          <a:prstGeom prst="rect">
            <a:avLst/>
          </a:prstGeom>
          <a:noFill/>
        </p:spPr>
        <p:txBody>
          <a:bodyPr wrap="square" rtlCol="0">
            <a:spAutoFit/>
          </a:bodyPr>
          <a:lstStyle/>
          <a:p>
            <a:pPr algn="ctr"/>
            <a:r>
              <a:rPr lang="en-US" dirty="0"/>
              <a:t>* CONFIDENTIAL *</a:t>
            </a:r>
          </a:p>
        </p:txBody>
      </p:sp>
    </p:spTree>
    <p:extLst>
      <p:ext uri="{BB962C8B-B14F-4D97-AF65-F5344CB8AC3E}">
        <p14:creationId xmlns:p14="http://schemas.microsoft.com/office/powerpoint/2010/main" val="421213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295400" y="609600"/>
            <a:ext cx="7391400" cy="1945213"/>
          </a:xfrm>
          <a:prstGeom prst="rect">
            <a:avLst/>
          </a:prstGeom>
          <a:noFill/>
        </p:spPr>
        <p:txBody>
          <a:bodyPr wrap="square">
            <a:spAutoFit/>
          </a:bodyPr>
          <a:lstStyle/>
          <a:p>
            <a:pPr lvl="1">
              <a:lnSpc>
                <a:spcPct val="150000"/>
              </a:lnSpc>
            </a:pPr>
            <a:r>
              <a:rPr lang="en-US" sz="2000" b="1" dirty="0">
                <a:solidFill>
                  <a:srgbClr val="294B93"/>
                </a:solidFill>
              </a:rPr>
              <a:t>Review Data Analytics &amp; Metrics Discussion | ASHP Adoption HP Projections for Forecast</a:t>
            </a:r>
          </a:p>
          <a:p>
            <a:pPr lvl="1">
              <a:lnSpc>
                <a:spcPct val="150000"/>
              </a:lnSpc>
            </a:pPr>
            <a:r>
              <a:rPr lang="en-US" sz="1400" dirty="0">
                <a:solidFill>
                  <a:srgbClr val="294B93"/>
                </a:solidFill>
              </a:rPr>
              <a:t>— CO ASHP 2030 Adoption Estimate | </a:t>
            </a:r>
            <a:r>
              <a:rPr lang="en-US" sz="900" dirty="0">
                <a:solidFill>
                  <a:srgbClr val="294B93"/>
                </a:solidFill>
              </a:rPr>
              <a:t>SPREADSHEET</a:t>
            </a:r>
          </a:p>
          <a:p>
            <a:pPr marL="1035050" lvl="1">
              <a:tabLst>
                <a:tab pos="568325" algn="l"/>
              </a:tabLst>
            </a:pPr>
            <a:r>
              <a:rPr lang="en-US" sz="1200" dirty="0">
                <a:solidFill>
                  <a:srgbClr val="294B93"/>
                </a:solidFill>
              </a:rPr>
              <a:t>— </a:t>
            </a:r>
            <a:r>
              <a:rPr lang="en-US" sz="1200" b="1" dirty="0">
                <a:solidFill>
                  <a:srgbClr val="294B93"/>
                </a:solidFill>
              </a:rPr>
              <a:t>COLORADO ASHP 2030 ADOPTION ESTIMATE |</a:t>
            </a:r>
            <a:r>
              <a:rPr lang="en-US" sz="1200" dirty="0">
                <a:solidFill>
                  <a:srgbClr val="294B93"/>
                </a:solidFill>
              </a:rPr>
              <a:t> </a:t>
            </a:r>
            <a:r>
              <a:rPr lang="en-US" sz="900" i="1" u="sng" dirty="0">
                <a:solidFill>
                  <a:srgbClr val="294B93"/>
                </a:solidFill>
                <a:hlinkClick r:id="rId2">
                  <a:extLst>
                    <a:ext uri="{A12FA001-AC4F-418D-AE19-62706E023703}">
                      <ahyp:hlinkClr xmlns:ahyp="http://schemas.microsoft.com/office/drawing/2018/hyperlinkcolor" val="tx"/>
                    </a:ext>
                  </a:extLst>
                </a:hlinkClick>
              </a:rPr>
              <a:t>SPREADSHEET</a:t>
            </a:r>
            <a:endParaRPr lang="en-US" sz="900" dirty="0">
              <a:solidFill>
                <a:srgbClr val="294B93"/>
              </a:solidFill>
            </a:endParaRPr>
          </a:p>
          <a:p>
            <a:pPr marL="1035050" lvl="1">
              <a:tabLst>
                <a:tab pos="568325" algn="l"/>
              </a:tabLst>
            </a:pPr>
            <a:r>
              <a:rPr lang="en-US" sz="900" dirty="0">
                <a:solidFill>
                  <a:srgbClr val="294B93"/>
                </a:solidFill>
              </a:rPr>
              <a:t>| Shawn LeMons, Mitsubishi Electric Trane HVAC US LLC</a:t>
            </a:r>
            <a:endParaRPr lang="en-US" sz="900" dirty="0">
              <a:solidFill>
                <a:srgbClr val="C00000"/>
              </a:solidFill>
            </a:endParaRPr>
          </a:p>
          <a:p>
            <a:pPr lvl="1">
              <a:lnSpc>
                <a:spcPct val="150000"/>
              </a:lnSpc>
            </a:pPr>
            <a:r>
              <a:rPr lang="en-US" sz="1400" b="1" dirty="0">
                <a:solidFill>
                  <a:srgbClr val="294B93"/>
                </a:solidFill>
              </a:rPr>
              <a:t>ACTION </a:t>
            </a:r>
            <a:r>
              <a:rPr lang="en-US" sz="1400" dirty="0">
                <a:solidFill>
                  <a:srgbClr val="294B93"/>
                </a:solidFill>
              </a:rPr>
              <a:t>Schedule Next HP Forecast Launch Follow-Up Meeting</a:t>
            </a: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7</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pic>
        <p:nvPicPr>
          <p:cNvPr id="3" name="Picture 2">
            <a:extLst>
              <a:ext uri="{FF2B5EF4-FFF2-40B4-BE49-F238E27FC236}">
                <a16:creationId xmlns:a16="http://schemas.microsoft.com/office/drawing/2014/main" id="{A9DE553F-B249-CA45-A9C8-199D38CC2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133" y="2570136"/>
            <a:ext cx="7622867" cy="4287864"/>
          </a:xfrm>
          <a:prstGeom prst="rect">
            <a:avLst/>
          </a:prstGeom>
          <a:ln>
            <a:solidFill>
              <a:schemeClr val="bg1">
                <a:lumMod val="65000"/>
              </a:schemeClr>
            </a:solidFill>
          </a:ln>
        </p:spPr>
      </p:pic>
      <p:sp>
        <p:nvSpPr>
          <p:cNvPr id="6" name="TextBox 5">
            <a:extLst>
              <a:ext uri="{FF2B5EF4-FFF2-40B4-BE49-F238E27FC236}">
                <a16:creationId xmlns:a16="http://schemas.microsoft.com/office/drawing/2014/main" id="{332B5FEB-EC17-262F-5C68-63442FAC4876}"/>
              </a:ext>
            </a:extLst>
          </p:cNvPr>
          <p:cNvSpPr txBox="1"/>
          <p:nvPr/>
        </p:nvSpPr>
        <p:spPr>
          <a:xfrm>
            <a:off x="1676400" y="188957"/>
            <a:ext cx="5638800" cy="369332"/>
          </a:xfrm>
          <a:prstGeom prst="rect">
            <a:avLst/>
          </a:prstGeom>
          <a:noFill/>
        </p:spPr>
        <p:txBody>
          <a:bodyPr wrap="square">
            <a:spAutoFit/>
          </a:bodyPr>
          <a:lstStyle/>
          <a:p>
            <a:r>
              <a:rPr lang="en-US" sz="1800" b="1" dirty="0">
                <a:solidFill>
                  <a:srgbClr val="294B93"/>
                </a:solidFill>
              </a:rPr>
              <a:t>Report Out | HP Forecast Launch Meeting</a:t>
            </a:r>
          </a:p>
        </p:txBody>
      </p:sp>
    </p:spTree>
    <p:extLst>
      <p:ext uri="{BB962C8B-B14F-4D97-AF65-F5344CB8AC3E}">
        <p14:creationId xmlns:p14="http://schemas.microsoft.com/office/powerpoint/2010/main" val="74216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143000" y="720835"/>
            <a:ext cx="7696200" cy="5832366"/>
          </a:xfrm>
          <a:prstGeom prst="rect">
            <a:avLst/>
          </a:prstGeom>
          <a:noFill/>
        </p:spPr>
        <p:txBody>
          <a:bodyPr wrap="square">
            <a:spAutoFit/>
          </a:bodyPr>
          <a:lstStyle/>
          <a:p>
            <a:pPr lvl="0"/>
            <a:br>
              <a:rPr lang="en-US" sz="1400" b="1" dirty="0">
                <a:solidFill>
                  <a:srgbClr val="294B93"/>
                </a:solidFill>
              </a:rPr>
            </a:br>
            <a:r>
              <a:rPr lang="en-US" sz="1600" b="1" dirty="0">
                <a:solidFill>
                  <a:srgbClr val="294B93"/>
                </a:solidFill>
              </a:rPr>
              <a:t>Action Groups Do Outreach with the Businesses HP Forecast Projections To:</a:t>
            </a:r>
          </a:p>
          <a:p>
            <a:pPr lvl="0"/>
            <a:endParaRPr lang="en-US" sz="1400" dirty="0">
              <a:solidFill>
                <a:srgbClr val="294B93"/>
              </a:solidFill>
            </a:endParaRPr>
          </a:p>
          <a:p>
            <a:r>
              <a:rPr lang="en-US" sz="1400" b="1" dirty="0">
                <a:solidFill>
                  <a:srgbClr val="294B93"/>
                </a:solidFill>
              </a:rPr>
              <a:t> STEP 1 | Regulatory Affairs</a:t>
            </a:r>
          </a:p>
          <a:p>
            <a:pPr marL="285750" indent="-285750">
              <a:buFont typeface="Arial" panose="020B0604020202020204" pitchFamily="34" charset="0"/>
              <a:buChar char="•"/>
            </a:pPr>
            <a:r>
              <a:rPr lang="en-US" sz="1400" b="1" i="1" dirty="0">
                <a:solidFill>
                  <a:srgbClr val="294B93"/>
                </a:solidFill>
              </a:rPr>
              <a:t>“</a:t>
            </a:r>
            <a:r>
              <a:rPr lang="en-US" sz="1400" i="1" dirty="0">
                <a:solidFill>
                  <a:srgbClr val="294B93"/>
                </a:solidFill>
              </a:rPr>
              <a:t>Intervene</a:t>
            </a:r>
            <a:r>
              <a:rPr lang="en-US" sz="1400" dirty="0">
                <a:solidFill>
                  <a:srgbClr val="294B93"/>
                </a:solidFill>
              </a:rPr>
              <a:t>” in Xcel Energy’s </a:t>
            </a:r>
            <a:r>
              <a:rPr lang="en-US" sz="1400" i="1" dirty="0">
                <a:solidFill>
                  <a:srgbClr val="294B93"/>
                </a:solidFill>
              </a:rPr>
              <a:t>“rebate decision-making settlement process” </a:t>
            </a:r>
            <a:r>
              <a:rPr lang="en-US" sz="1400" dirty="0">
                <a:solidFill>
                  <a:srgbClr val="294B93"/>
                </a:solidFill>
              </a:rPr>
              <a:t>in 2022, to include the 3 below “</a:t>
            </a:r>
            <a:r>
              <a:rPr lang="en-US" sz="1400" i="1" dirty="0">
                <a:solidFill>
                  <a:srgbClr val="294B93"/>
                </a:solidFill>
              </a:rPr>
              <a:t>Legal Dockets” </a:t>
            </a:r>
          </a:p>
          <a:p>
            <a:pPr lvl="0"/>
            <a:endParaRPr lang="en-US" sz="1400" i="1" dirty="0">
              <a:solidFill>
                <a:srgbClr val="294B93"/>
              </a:solidFill>
            </a:endParaRPr>
          </a:p>
          <a:p>
            <a:pPr marL="342900"/>
            <a:r>
              <a:rPr lang="en-US" sz="1400" dirty="0">
                <a:solidFill>
                  <a:srgbClr val="294B93"/>
                </a:solidFill>
              </a:rPr>
              <a:t>| Strategic Issues – rule and goal setting for DSM (Rebate) Programs for next 5-years</a:t>
            </a:r>
            <a:br>
              <a:rPr lang="en-US" sz="1400" dirty="0">
                <a:solidFill>
                  <a:srgbClr val="294B93"/>
                </a:solidFill>
              </a:rPr>
            </a:br>
            <a:r>
              <a:rPr lang="en-US" sz="1400" dirty="0">
                <a:solidFill>
                  <a:srgbClr val="294B93"/>
                </a:solidFill>
              </a:rPr>
              <a:t>  — </a:t>
            </a:r>
            <a:r>
              <a:rPr lang="en-US" sz="1400" b="1" dirty="0">
                <a:solidFill>
                  <a:srgbClr val="294B93"/>
                </a:solidFill>
              </a:rPr>
              <a:t>Filing July 1, 2022</a:t>
            </a:r>
          </a:p>
          <a:p>
            <a:pPr marL="342900"/>
            <a:endParaRPr lang="en-US" sz="1400" dirty="0">
              <a:solidFill>
                <a:srgbClr val="294B93"/>
              </a:solidFill>
            </a:endParaRPr>
          </a:p>
          <a:p>
            <a:pPr marL="342900"/>
            <a:r>
              <a:rPr lang="en-US" sz="1400" dirty="0">
                <a:solidFill>
                  <a:srgbClr val="294B93"/>
                </a:solidFill>
              </a:rPr>
              <a:t>| 2023 DSM (Demand Side Management, i.e., Rebate Program) Plan</a:t>
            </a:r>
            <a:br>
              <a:rPr lang="en-US" sz="1400" dirty="0">
                <a:solidFill>
                  <a:srgbClr val="294B93"/>
                </a:solidFill>
              </a:rPr>
            </a:br>
            <a:r>
              <a:rPr lang="en-US" sz="1400" dirty="0">
                <a:solidFill>
                  <a:srgbClr val="294B93"/>
                </a:solidFill>
              </a:rPr>
              <a:t>  </a:t>
            </a:r>
            <a:r>
              <a:rPr lang="en-US" sz="1400" b="1" dirty="0">
                <a:solidFill>
                  <a:srgbClr val="294B93"/>
                </a:solidFill>
              </a:rPr>
              <a:t>— Filing July 1, 2022 </a:t>
            </a:r>
          </a:p>
          <a:p>
            <a:pPr marL="461963" lvl="2"/>
            <a:r>
              <a:rPr lang="en-US" sz="1400" dirty="0">
                <a:solidFill>
                  <a:srgbClr val="294B93"/>
                </a:solidFill>
              </a:rPr>
              <a:t>This will be an administrative docket – rolling over 2022 Rebates Plan to 2023. The commenting in the 60-day notices will provide the best opportunity to influence and propose changes to the rebates in the 2023 DSM Plan  </a:t>
            </a:r>
          </a:p>
          <a:p>
            <a:pPr marL="342900" lvl="2">
              <a:buFont typeface="Arial" panose="020B0604020202020204" pitchFamily="34" charset="0"/>
              <a:buChar char="•"/>
            </a:pPr>
            <a:endParaRPr lang="en-US" sz="1400" dirty="0">
              <a:solidFill>
                <a:srgbClr val="294B93"/>
              </a:solidFill>
            </a:endParaRPr>
          </a:p>
          <a:p>
            <a:pPr marL="342900"/>
            <a:r>
              <a:rPr lang="en-US" sz="1400" dirty="0">
                <a:solidFill>
                  <a:srgbClr val="294B93"/>
                </a:solidFill>
              </a:rPr>
              <a:t>| 2023 “informal intervening”, i.e., “socialize ideas” and collaborate with Xcel Energy’s  </a:t>
            </a:r>
          </a:p>
          <a:p>
            <a:pPr marL="342900"/>
            <a:r>
              <a:rPr lang="en-US" sz="1400" dirty="0">
                <a:solidFill>
                  <a:srgbClr val="294B93"/>
                </a:solidFill>
              </a:rPr>
              <a:t>  program managers to get rebate requirements in place before filing in 2023</a:t>
            </a:r>
          </a:p>
          <a:p>
            <a:pPr marL="461963" lvl="1">
              <a:lnSpc>
                <a:spcPct val="150000"/>
              </a:lnSpc>
            </a:pPr>
            <a:r>
              <a:rPr lang="en-US" sz="1400" dirty="0">
                <a:solidFill>
                  <a:srgbClr val="294B93"/>
                </a:solidFill>
              </a:rPr>
              <a:t>— </a:t>
            </a:r>
            <a:r>
              <a:rPr lang="en-US" sz="1400" b="1" dirty="0">
                <a:solidFill>
                  <a:srgbClr val="294B93"/>
                </a:solidFill>
              </a:rPr>
              <a:t>2022 Ongoing Informal Intervening for June/July 2023 Filing on 2024-25 </a:t>
            </a:r>
          </a:p>
          <a:p>
            <a:pPr>
              <a:lnSpc>
                <a:spcPct val="150000"/>
              </a:lnSpc>
            </a:pPr>
            <a:r>
              <a:rPr lang="en-US" sz="1400" b="1" dirty="0">
                <a:solidFill>
                  <a:srgbClr val="294B93"/>
                </a:solidFill>
              </a:rPr>
              <a:t>STEP 2 | Outreach </a:t>
            </a:r>
          </a:p>
          <a:p>
            <a:pPr marL="347472" lvl="1"/>
            <a:r>
              <a:rPr lang="en-US" sz="1400" b="1" dirty="0">
                <a:solidFill>
                  <a:srgbClr val="294B93"/>
                </a:solidFill>
              </a:rPr>
              <a:t>|  </a:t>
            </a:r>
            <a:r>
              <a:rPr lang="en-US" sz="1400" dirty="0">
                <a:solidFill>
                  <a:srgbClr val="294B93"/>
                </a:solidFill>
              </a:rPr>
              <a:t>Facilitate and recommend alignment statewide in 2022-23 with other</a:t>
            </a:r>
          </a:p>
          <a:p>
            <a:pPr marL="742950" lvl="1" indent="-285750">
              <a:buFont typeface="Arial" panose="020B0604020202020204" pitchFamily="34" charset="0"/>
              <a:buChar char="•"/>
            </a:pPr>
            <a:r>
              <a:rPr lang="en-US" sz="1400" dirty="0">
                <a:solidFill>
                  <a:srgbClr val="294B93"/>
                </a:solidFill>
              </a:rPr>
              <a:t>Utilities</a:t>
            </a:r>
          </a:p>
          <a:p>
            <a:pPr marL="742950" lvl="1" indent="-285750">
              <a:buFont typeface="Arial" panose="020B0604020202020204" pitchFamily="34" charset="0"/>
              <a:buChar char="•"/>
            </a:pPr>
            <a:r>
              <a:rPr lang="en-US" sz="1400" dirty="0">
                <a:solidFill>
                  <a:srgbClr val="294B93"/>
                </a:solidFill>
              </a:rPr>
              <a:t>Cities/Counties</a:t>
            </a:r>
          </a:p>
          <a:p>
            <a:pPr marL="742950" lvl="1" indent="-285750">
              <a:buFont typeface="Arial" panose="020B0604020202020204" pitchFamily="34" charset="0"/>
              <a:buChar char="•"/>
            </a:pPr>
            <a:r>
              <a:rPr lang="en-US" sz="1400" dirty="0">
                <a:solidFill>
                  <a:srgbClr val="294B93"/>
                </a:solidFill>
              </a:rPr>
              <a:t>Gov’t Agencies, like Colorado Energy Office and </a:t>
            </a:r>
            <a:br>
              <a:rPr lang="en-US" sz="1400" dirty="0">
                <a:solidFill>
                  <a:srgbClr val="294B93"/>
                </a:solidFill>
              </a:rPr>
            </a:br>
            <a:r>
              <a:rPr lang="en-US" sz="1400" dirty="0">
                <a:solidFill>
                  <a:srgbClr val="294B93"/>
                </a:solidFill>
              </a:rPr>
              <a:t>Workforce Development Departments </a:t>
            </a: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8</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
        <p:nvSpPr>
          <p:cNvPr id="6" name="TextBox 5">
            <a:extLst>
              <a:ext uri="{FF2B5EF4-FFF2-40B4-BE49-F238E27FC236}">
                <a16:creationId xmlns:a16="http://schemas.microsoft.com/office/drawing/2014/main" id="{92C04D27-93F5-8523-9E64-8203EA3C73C8}"/>
              </a:ext>
            </a:extLst>
          </p:cNvPr>
          <p:cNvSpPr txBox="1"/>
          <p:nvPr/>
        </p:nvSpPr>
        <p:spPr>
          <a:xfrm>
            <a:off x="1676400" y="240267"/>
            <a:ext cx="7315200" cy="646331"/>
          </a:xfrm>
          <a:prstGeom prst="rect">
            <a:avLst/>
          </a:prstGeom>
          <a:noFill/>
        </p:spPr>
        <p:txBody>
          <a:bodyPr wrap="square">
            <a:spAutoFit/>
          </a:bodyPr>
          <a:lstStyle/>
          <a:p>
            <a:r>
              <a:rPr lang="en-US" b="1" dirty="0">
                <a:solidFill>
                  <a:srgbClr val="294B93"/>
                </a:solidFill>
              </a:rPr>
              <a:t>HP Forecast Outcomes | I</a:t>
            </a:r>
            <a:r>
              <a:rPr lang="en-US" b="1" i="1" dirty="0">
                <a:solidFill>
                  <a:srgbClr val="294B93"/>
                </a:solidFill>
              </a:rPr>
              <a:t>nform, Advocate, &amp; Influence in 2022 </a:t>
            </a:r>
          </a:p>
          <a:p>
            <a:r>
              <a:rPr lang="en-US" b="1" dirty="0">
                <a:solidFill>
                  <a:srgbClr val="294B93"/>
                </a:solidFill>
              </a:rPr>
              <a:t>Summary | Policy &amp; Outreach Action Items</a:t>
            </a:r>
          </a:p>
        </p:txBody>
      </p:sp>
    </p:spTree>
    <p:extLst>
      <p:ext uri="{BB962C8B-B14F-4D97-AF65-F5344CB8AC3E}">
        <p14:creationId xmlns:p14="http://schemas.microsoft.com/office/powerpoint/2010/main" val="203210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35B93-74CA-4FD8-BE59-23D455EDA38B}"/>
              </a:ext>
            </a:extLst>
          </p:cNvPr>
          <p:cNvSpPr txBox="1"/>
          <p:nvPr/>
        </p:nvSpPr>
        <p:spPr>
          <a:xfrm>
            <a:off x="1066800" y="1059120"/>
            <a:ext cx="7391400" cy="5786199"/>
          </a:xfrm>
          <a:prstGeom prst="rect">
            <a:avLst/>
          </a:prstGeom>
          <a:noFill/>
        </p:spPr>
        <p:txBody>
          <a:bodyPr wrap="square">
            <a:spAutoFit/>
          </a:bodyPr>
          <a:lstStyle/>
          <a:p>
            <a:pPr lvl="0" algn="ctr"/>
            <a:r>
              <a:rPr lang="en-US" b="1" dirty="0">
                <a:solidFill>
                  <a:srgbClr val="53A31B"/>
                </a:solidFill>
              </a:rPr>
              <a:t>Join in today @ $10K to $15K | Ask for Funds &amp; Outreach Support </a:t>
            </a:r>
          </a:p>
          <a:p>
            <a:pPr lvl="0"/>
            <a:endParaRPr lang="en-US" sz="1400" b="1" dirty="0">
              <a:solidFill>
                <a:srgbClr val="294B93"/>
              </a:solidFill>
            </a:endParaRPr>
          </a:p>
          <a:p>
            <a:pPr lvl="0"/>
            <a:r>
              <a:rPr lang="en-US" sz="1400" b="1" dirty="0">
                <a:solidFill>
                  <a:srgbClr val="294B93"/>
                </a:solidFill>
              </a:rPr>
              <a:t>|EEBC Action Groups Inform, Advocate, and Influence for your businesses using aforementioned HP Forecasting Projections</a:t>
            </a:r>
          </a:p>
          <a:p>
            <a:pPr marL="377190" lvl="2" indent="-285750">
              <a:spcBef>
                <a:spcPts val="0"/>
              </a:spcBef>
              <a:spcAft>
                <a:spcPts val="0"/>
              </a:spcAft>
              <a:buFont typeface="Arial" panose="020B0604020202020204" pitchFamily="34" charset="0"/>
              <a:buChar char="•"/>
            </a:pPr>
            <a:r>
              <a:rPr lang="en-US" sz="1400" dirty="0">
                <a:solidFill>
                  <a:srgbClr val="294B93"/>
                </a:solidFill>
                <a:latin typeface="Arial" panose="020B0604020202020204" pitchFamily="34" charset="0"/>
                <a:ea typeface="Times New Roman"/>
                <a:cs typeface="Arial" panose="020B0604020202020204" pitchFamily="34" charset="0"/>
              </a:rPr>
              <a:t>Budget costs provided below for EEBC deliver the prior policy work and support discussed today.  EEBC provides a platform for our member companies’ business voice(s)!</a:t>
            </a:r>
            <a:endParaRPr lang="en-US" sz="1400" b="1" dirty="0">
              <a:solidFill>
                <a:srgbClr val="294B93"/>
              </a:solidFill>
              <a:latin typeface="Arial" panose="020B0604020202020204" pitchFamily="34" charset="0"/>
              <a:ea typeface="Times New Roman"/>
              <a:cs typeface="Arial" panose="020B0604020202020204" pitchFamily="34" charset="0"/>
            </a:endParaRPr>
          </a:p>
          <a:p>
            <a:pPr marL="91440" lvl="2" algn="ctr">
              <a:spcBef>
                <a:spcPts val="0"/>
              </a:spcBef>
              <a:spcAft>
                <a:spcPts val="0"/>
              </a:spcAft>
            </a:pPr>
            <a:r>
              <a:rPr lang="en-US" sz="1600" b="1" dirty="0">
                <a:solidFill>
                  <a:srgbClr val="53A31B"/>
                </a:solidFill>
                <a:latin typeface="Arial" panose="020B0604020202020204" pitchFamily="34" charset="0"/>
                <a:ea typeface="Times New Roman"/>
                <a:cs typeface="Arial" panose="020B0604020202020204" pitchFamily="34" charset="0"/>
              </a:rPr>
              <a:t>Budget to Raise</a:t>
            </a:r>
          </a:p>
          <a:p>
            <a:pPr marL="377190" lvl="2" indent="-285750">
              <a:lnSpc>
                <a:spcPct val="150000"/>
              </a:lnSpc>
              <a:spcBef>
                <a:spcPts val="0"/>
              </a:spcBef>
              <a:spcAft>
                <a:spcPts val="0"/>
              </a:spcAft>
              <a:buFont typeface="Arial" panose="020B0604020202020204" pitchFamily="34" charset="0"/>
              <a:buChar char="•"/>
            </a:pPr>
            <a:r>
              <a:rPr lang="en-US" sz="1600" dirty="0">
                <a:solidFill>
                  <a:srgbClr val="294B93"/>
                </a:solidFill>
              </a:rPr>
              <a:t>Total request  </a:t>
            </a:r>
          </a:p>
          <a:p>
            <a:pPr marL="403225"/>
            <a:r>
              <a:rPr lang="en-US" sz="1600" dirty="0">
                <a:solidFill>
                  <a:srgbClr val="294B93"/>
                </a:solidFill>
              </a:rPr>
              <a:t>| </a:t>
            </a:r>
            <a:r>
              <a:rPr lang="en-US" sz="1600" b="1" dirty="0">
                <a:solidFill>
                  <a:srgbClr val="294B93"/>
                </a:solidFill>
              </a:rPr>
              <a:t>$105K ‘minimum’ </a:t>
            </a:r>
            <a:r>
              <a:rPr lang="en-US" sz="1600" dirty="0">
                <a:solidFill>
                  <a:srgbClr val="294B93"/>
                </a:solidFill>
              </a:rPr>
              <a:t>ask </a:t>
            </a:r>
          </a:p>
          <a:p>
            <a:pPr marL="403225"/>
            <a:r>
              <a:rPr lang="en-US" sz="1600" dirty="0">
                <a:solidFill>
                  <a:srgbClr val="294B93"/>
                </a:solidFill>
              </a:rPr>
              <a:t>| </a:t>
            </a:r>
            <a:r>
              <a:rPr lang="en-US" sz="1600" b="1" dirty="0">
                <a:solidFill>
                  <a:srgbClr val="294B93"/>
                </a:solidFill>
              </a:rPr>
              <a:t>$150K ‘full’ ask </a:t>
            </a:r>
            <a:r>
              <a:rPr lang="en-US" sz="1600" dirty="0">
                <a:solidFill>
                  <a:srgbClr val="294B93"/>
                </a:solidFill>
              </a:rPr>
              <a:t>(best case scenario)   </a:t>
            </a:r>
          </a:p>
          <a:p>
            <a:pPr marL="571500"/>
            <a:endParaRPr lang="en-US" sz="1600" b="1" dirty="0">
              <a:solidFill>
                <a:srgbClr val="294B93"/>
              </a:solidFill>
            </a:endParaRPr>
          </a:p>
          <a:p>
            <a:pPr marL="571500"/>
            <a:r>
              <a:rPr lang="en-US" sz="1600" b="1" dirty="0">
                <a:solidFill>
                  <a:srgbClr val="294B93"/>
                </a:solidFill>
              </a:rPr>
              <a:t>‘Yes’ commitments to date:</a:t>
            </a:r>
            <a:endParaRPr lang="en-US" sz="1600" dirty="0">
              <a:solidFill>
                <a:srgbClr val="294B93"/>
              </a:solidFill>
            </a:endParaRPr>
          </a:p>
          <a:p>
            <a:pPr marL="571500"/>
            <a:r>
              <a:rPr lang="en-US" sz="1600" dirty="0">
                <a:solidFill>
                  <a:srgbClr val="294B93"/>
                </a:solidFill>
              </a:rPr>
              <a:t>+$55K  EF</a:t>
            </a:r>
          </a:p>
          <a:p>
            <a:pPr marL="571500"/>
            <a:r>
              <a:rPr lang="en-US" sz="1600" dirty="0">
                <a:solidFill>
                  <a:srgbClr val="294B93"/>
                </a:solidFill>
              </a:rPr>
              <a:t>+$10K  SWEEP</a:t>
            </a:r>
          </a:p>
          <a:p>
            <a:pPr marL="571500"/>
            <a:r>
              <a:rPr lang="en-US" sz="1600" u="sng" dirty="0">
                <a:solidFill>
                  <a:srgbClr val="294B93"/>
                </a:solidFill>
              </a:rPr>
              <a:t>+$10K  Daikin</a:t>
            </a:r>
            <a:endParaRPr lang="en-US" sz="1600" dirty="0">
              <a:solidFill>
                <a:srgbClr val="294B93"/>
              </a:solidFill>
            </a:endParaRPr>
          </a:p>
          <a:p>
            <a:pPr marL="571500"/>
            <a:r>
              <a:rPr lang="en-US" sz="1600" dirty="0">
                <a:solidFill>
                  <a:srgbClr val="53A31B"/>
                </a:solidFill>
              </a:rPr>
              <a:t>+ $75K Total (Raised as of May 5</a:t>
            </a:r>
            <a:r>
              <a:rPr lang="en-US" sz="1600" baseline="30000" dirty="0">
                <a:solidFill>
                  <a:srgbClr val="53A31B"/>
                </a:solidFill>
              </a:rPr>
              <a:t>th</a:t>
            </a:r>
            <a:r>
              <a:rPr lang="en-US" sz="1600" dirty="0">
                <a:solidFill>
                  <a:srgbClr val="53A31B"/>
                </a:solidFill>
              </a:rPr>
              <a:t>)</a:t>
            </a:r>
          </a:p>
          <a:p>
            <a:pPr marL="857250" indent="-285750">
              <a:buFontTx/>
              <a:buChar char="-"/>
            </a:pPr>
            <a:r>
              <a:rPr lang="en-US" sz="1600" dirty="0">
                <a:solidFill>
                  <a:srgbClr val="C00000"/>
                </a:solidFill>
              </a:rPr>
              <a:t>$75K  Total  (Gap Funding Shortfall - Deadline June 30</a:t>
            </a:r>
            <a:r>
              <a:rPr lang="en-US" sz="1600" baseline="30000" dirty="0">
                <a:solidFill>
                  <a:srgbClr val="C00000"/>
                </a:solidFill>
              </a:rPr>
              <a:t>th</a:t>
            </a:r>
            <a:r>
              <a:rPr lang="en-US" sz="1600" dirty="0">
                <a:solidFill>
                  <a:srgbClr val="C00000"/>
                </a:solidFill>
              </a:rPr>
              <a:t>) </a:t>
            </a:r>
          </a:p>
          <a:p>
            <a:pPr marL="571500"/>
            <a:r>
              <a:rPr lang="en-US" sz="1600" dirty="0">
                <a:solidFill>
                  <a:srgbClr val="294B93"/>
                </a:solidFill>
              </a:rPr>
              <a:t> </a:t>
            </a:r>
          </a:p>
          <a:p>
            <a:pPr marL="403225"/>
            <a:r>
              <a:rPr lang="en-US" sz="1400" b="1" dirty="0">
                <a:solidFill>
                  <a:srgbClr val="294B93"/>
                </a:solidFill>
              </a:rPr>
              <a:t>‘Interested’, in conversations for pending decisions to date:</a:t>
            </a:r>
            <a:endParaRPr lang="en-US" sz="1400" dirty="0">
              <a:solidFill>
                <a:srgbClr val="294B93"/>
              </a:solidFill>
            </a:endParaRPr>
          </a:p>
          <a:p>
            <a:pPr marL="403225"/>
            <a:r>
              <a:rPr lang="en-US" sz="1400" dirty="0">
                <a:solidFill>
                  <a:srgbClr val="294B93"/>
                </a:solidFill>
              </a:rPr>
              <a:t>   +$10K  WRA </a:t>
            </a:r>
          </a:p>
          <a:p>
            <a:pPr marL="860425" lvl="1"/>
            <a:r>
              <a:rPr lang="en-US" sz="1200" dirty="0">
                <a:solidFill>
                  <a:srgbClr val="294B93"/>
                </a:solidFill>
              </a:rPr>
              <a:t>(Requesting contractors to give “informal testimony” of field realities to complement EEBC’s expert witness “proposals and arguments”)</a:t>
            </a:r>
          </a:p>
          <a:p>
            <a:pPr marL="403225"/>
            <a:r>
              <a:rPr lang="en-US" sz="1600" dirty="0">
                <a:solidFill>
                  <a:srgbClr val="294B93"/>
                </a:solidFill>
              </a:rPr>
              <a:t> </a:t>
            </a:r>
            <a:endParaRPr lang="en-US" sz="1400" dirty="0">
              <a:solidFill>
                <a:srgbClr val="294B93"/>
              </a:solidFill>
              <a:latin typeface="Arial" panose="020B0604020202020204" pitchFamily="34" charset="0"/>
              <a:ea typeface="Times New Roman"/>
              <a:cs typeface="Arial" panose="020B0604020202020204" pitchFamily="34" charset="0"/>
            </a:endParaRPr>
          </a:p>
        </p:txBody>
      </p:sp>
      <p:sp>
        <p:nvSpPr>
          <p:cNvPr id="4" name="Footer Placeholder 2">
            <a:extLst>
              <a:ext uri="{FF2B5EF4-FFF2-40B4-BE49-F238E27FC236}">
                <a16:creationId xmlns:a16="http://schemas.microsoft.com/office/drawing/2014/main" id="{7D7DD8B9-3F81-0F4B-8646-2F4D7D54AC31}"/>
              </a:ext>
            </a:extLst>
          </p:cNvPr>
          <p:cNvSpPr>
            <a:spLocks noGrp="1"/>
          </p:cNvSpPr>
          <p:nvPr>
            <p:ph type="ftr" sz="quarter" idx="3"/>
          </p:nvPr>
        </p:nvSpPr>
        <p:spPr>
          <a:xfrm>
            <a:off x="2133600" y="6553201"/>
            <a:ext cx="4648200" cy="304800"/>
          </a:xfrm>
          <a:prstGeom prst="rect">
            <a:avLst/>
          </a:prstGeom>
        </p:spPr>
        <p:txBody>
          <a:bodyPr/>
          <a:lstStyle>
            <a:lvl1pPr algn="ctr">
              <a:defRPr sz="1000">
                <a:solidFill>
                  <a:srgbClr val="002060"/>
                </a:solidFill>
                <a:latin typeface="Calibri" panose="020F0502020204030204" pitchFamily="34" charset="0"/>
                <a:cs typeface="Calibri" panose="020F0502020204030204" pitchFamily="34" charset="0"/>
              </a:defRPr>
            </a:lvl1pPr>
          </a:lstStyle>
          <a:p>
            <a:pPr>
              <a:defRPr/>
            </a:pPr>
            <a:r>
              <a:rPr lang="en-US" dirty="0"/>
              <a:t>Slide </a:t>
            </a:r>
            <a:fld id="{078A1CE6-84D5-4656-9A6A-A9D5EB290B8C}" type="slidenum">
              <a:rPr lang="en-US" smtClean="0"/>
              <a:pPr>
                <a:defRPr/>
              </a:pPr>
              <a:t>9</a:t>
            </a:fld>
            <a:r>
              <a:rPr lang="en-US" dirty="0"/>
              <a:t> HVAC/HP ACTION GROUP | MAY 5, 2022</a:t>
            </a:r>
          </a:p>
        </p:txBody>
      </p:sp>
      <p:sp>
        <p:nvSpPr>
          <p:cNvPr id="7" name="Date Placeholder 3">
            <a:extLst>
              <a:ext uri="{FF2B5EF4-FFF2-40B4-BE49-F238E27FC236}">
                <a16:creationId xmlns:a16="http://schemas.microsoft.com/office/drawing/2014/main" id="{2071E7CB-EB97-AA47-A6FA-A73D936B0E09}"/>
              </a:ext>
            </a:extLst>
          </p:cNvPr>
          <p:cNvSpPr>
            <a:spLocks noGrp="1"/>
          </p:cNvSpPr>
          <p:nvPr>
            <p:ph type="dt" sz="half" idx="2"/>
          </p:nvPr>
        </p:nvSpPr>
        <p:spPr>
          <a:xfrm>
            <a:off x="6781800" y="6553200"/>
            <a:ext cx="2362200" cy="304801"/>
          </a:xfrm>
          <a:prstGeom prst="rect">
            <a:avLst/>
          </a:prstGeom>
        </p:spPr>
        <p:txBody>
          <a:bodyPr/>
          <a:lstStyle>
            <a:lvl1pPr algn="r">
              <a:defRPr sz="1400" i="1">
                <a:solidFill>
                  <a:srgbClr val="92D050"/>
                </a:solidFill>
                <a:latin typeface="Calibri" panose="020F0502020204030204" pitchFamily="34" charset="0"/>
                <a:cs typeface="Calibri" panose="020F0502020204030204" pitchFamily="34" charset="0"/>
              </a:defRPr>
            </a:lvl1pPr>
          </a:lstStyle>
          <a:p>
            <a:r>
              <a:rPr lang="en-US" b="1" dirty="0">
                <a:solidFill>
                  <a:srgbClr val="294B93"/>
                </a:solidFill>
              </a:rPr>
              <a:t>advocacy</a:t>
            </a:r>
            <a:r>
              <a:rPr lang="en-US" b="1" dirty="0">
                <a:solidFill>
                  <a:srgbClr val="2D67A0"/>
                </a:solidFill>
              </a:rPr>
              <a:t> </a:t>
            </a:r>
            <a:r>
              <a:rPr lang="en-US" b="1" dirty="0"/>
              <a:t>• </a:t>
            </a:r>
            <a:r>
              <a:rPr lang="en-US" b="1" dirty="0">
                <a:solidFill>
                  <a:srgbClr val="294B93"/>
                </a:solidFill>
              </a:rPr>
              <a:t>influence</a:t>
            </a:r>
            <a:r>
              <a:rPr lang="en-US" b="1" dirty="0"/>
              <a:t> • </a:t>
            </a:r>
            <a:r>
              <a:rPr lang="en-US" b="1" dirty="0">
                <a:solidFill>
                  <a:srgbClr val="294B93"/>
                </a:solidFill>
              </a:rPr>
              <a:t>news</a:t>
            </a:r>
          </a:p>
        </p:txBody>
      </p:sp>
      <p:sp>
        <p:nvSpPr>
          <p:cNvPr id="6" name="TextBox 5">
            <a:extLst>
              <a:ext uri="{FF2B5EF4-FFF2-40B4-BE49-F238E27FC236}">
                <a16:creationId xmlns:a16="http://schemas.microsoft.com/office/drawing/2014/main" id="{8619D500-6FC3-2123-3F2A-6A39C32D4289}"/>
              </a:ext>
            </a:extLst>
          </p:cNvPr>
          <p:cNvSpPr txBox="1"/>
          <p:nvPr/>
        </p:nvSpPr>
        <p:spPr>
          <a:xfrm>
            <a:off x="1676400" y="240267"/>
            <a:ext cx="7315200" cy="553998"/>
          </a:xfrm>
          <a:prstGeom prst="rect">
            <a:avLst/>
          </a:prstGeom>
          <a:noFill/>
        </p:spPr>
        <p:txBody>
          <a:bodyPr wrap="square">
            <a:spAutoFit/>
          </a:bodyPr>
          <a:lstStyle/>
          <a:p>
            <a:r>
              <a:rPr lang="en-US" sz="1400" b="1" dirty="0">
                <a:solidFill>
                  <a:srgbClr val="294B93"/>
                </a:solidFill>
              </a:rPr>
              <a:t>HP Forecast Outcomes | I</a:t>
            </a:r>
            <a:r>
              <a:rPr lang="en-US" sz="1400" b="1" i="1" dirty="0">
                <a:solidFill>
                  <a:srgbClr val="294B93"/>
                </a:solidFill>
              </a:rPr>
              <a:t>nform, Advocate, &amp; influence </a:t>
            </a:r>
            <a:r>
              <a:rPr lang="en-US" sz="1400" b="1" dirty="0">
                <a:solidFill>
                  <a:srgbClr val="294B93"/>
                </a:solidFill>
              </a:rPr>
              <a:t>Policy</a:t>
            </a:r>
          </a:p>
          <a:p>
            <a:r>
              <a:rPr lang="en-US" sz="1600" dirty="0">
                <a:solidFill>
                  <a:srgbClr val="294B93"/>
                </a:solidFill>
                <a:latin typeface="Arial" panose="020B0604020202020204" pitchFamily="34" charset="0"/>
                <a:ea typeface="Times New Roman"/>
                <a:cs typeface="Arial" panose="020B0604020202020204" pitchFamily="34" charset="0"/>
              </a:rPr>
              <a:t>Special Initiative Funds | Every 2 &amp; 5 years | In addition to EEBC membership </a:t>
            </a:r>
            <a:endParaRPr lang="en-US" sz="1600" dirty="0">
              <a:solidFill>
                <a:srgbClr val="294B9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374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53244</TotalTime>
  <Words>2262</Words>
  <Application>Microsoft Macintosh PowerPoint</Application>
  <PresentationFormat>On-screen Show (4:3)</PresentationFormat>
  <Paragraphs>185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SolarCity Organization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Dept.</dc:creator>
  <cp:lastModifiedBy>Connie Neuber</cp:lastModifiedBy>
  <cp:revision>1811</cp:revision>
  <cp:lastPrinted>2022-03-28T19:23:18Z</cp:lastPrinted>
  <dcterms:created xsi:type="dcterms:W3CDTF">2013-04-09T12:43:39Z</dcterms:created>
  <dcterms:modified xsi:type="dcterms:W3CDTF">2022-05-16T22:44:24Z</dcterms:modified>
</cp:coreProperties>
</file>