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B93"/>
    <a:srgbClr val="243D91"/>
    <a:srgbClr val="9EB66A"/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B380F7-6638-459A-B86F-930AF9E72542}" v="6" dt="2022-06-15T18:48:10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9"/>
    <p:restoredTop sz="94616"/>
  </p:normalViewPr>
  <p:slideViewPr>
    <p:cSldViewPr snapToGrid="0" snapToObjects="1" showGuides="1">
      <p:cViewPr varScale="1">
        <p:scale>
          <a:sx n="107" d="100"/>
          <a:sy n="107" d="100"/>
        </p:scale>
        <p:origin x="21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999048-8A92-8A4C-8717-433E8FDEFA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052"/>
            <a:ext cx="16630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408FE1-2DCA-A44B-A8AE-D72B27125258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B02AFD-BD68-6A4F-A159-8E478159E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6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408FE1-2DCA-A44B-A8AE-D72B27125258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B02AFD-BD68-6A4F-A159-8E478159E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8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408FE1-2DCA-A44B-A8AE-D72B27125258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B02AFD-BD68-6A4F-A159-8E478159E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1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408FE1-2DCA-A44B-A8AE-D72B27125258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B02AFD-BD68-6A4F-A159-8E478159E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408FE1-2DCA-A44B-A8AE-D72B27125258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B02AFD-BD68-6A4F-A159-8E478159E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9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408FE1-2DCA-A44B-A8AE-D72B27125258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B02AFD-BD68-6A4F-A159-8E478159E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4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408FE1-2DCA-A44B-A8AE-D72B27125258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B02AFD-BD68-6A4F-A159-8E478159E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3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408FE1-2DCA-A44B-A8AE-D72B27125258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B02AFD-BD68-6A4F-A159-8E478159E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2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408FE1-2DCA-A44B-A8AE-D72B27125258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B02AFD-BD68-6A4F-A159-8E478159E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2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408FE1-2DCA-A44B-A8AE-D72B27125258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B02AFD-BD68-6A4F-A159-8E478159E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1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CCABED41-C455-CC40-BA53-BAEC3B66A6CD}"/>
              </a:ext>
            </a:extLst>
          </p:cNvPr>
          <p:cNvSpPr txBox="1">
            <a:spLocks/>
          </p:cNvSpPr>
          <p:nvPr userDrawn="1"/>
        </p:nvSpPr>
        <p:spPr>
          <a:xfrm>
            <a:off x="4572000" y="114781"/>
            <a:ext cx="4207185" cy="2830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QUARTERLY MEMBER MEETING | JUNE 16,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D72F54-C2EB-C544-B938-7C0E19FE26A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1052"/>
            <a:ext cx="1663065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B2EEC53-8B16-9542-83AA-FAA9E3B0EF57}"/>
              </a:ext>
            </a:extLst>
          </p:cNvPr>
          <p:cNvSpPr/>
          <p:nvPr userDrawn="1"/>
        </p:nvSpPr>
        <p:spPr>
          <a:xfrm>
            <a:off x="6828139" y="6581001"/>
            <a:ext cx="19934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dirty="0">
                <a:solidFill>
                  <a:schemeClr val="accent1">
                    <a:lumMod val="75000"/>
                  </a:schemeClr>
                </a:solidFill>
              </a:rPr>
              <a:t>advocacy </a:t>
            </a:r>
            <a:r>
              <a:rPr lang="en-US" sz="1200" b="1" i="1" dirty="0">
                <a:solidFill>
                  <a:schemeClr val="accent6"/>
                </a:solidFill>
              </a:rPr>
              <a:t>•</a:t>
            </a:r>
            <a:r>
              <a:rPr lang="en-US" sz="1200" b="1" i="1" dirty="0">
                <a:solidFill>
                  <a:schemeClr val="accent1">
                    <a:lumMod val="75000"/>
                  </a:schemeClr>
                </a:solidFill>
              </a:rPr>
              <a:t> influence </a:t>
            </a:r>
            <a:r>
              <a:rPr lang="en-US" sz="1200" b="1" i="1" dirty="0">
                <a:solidFill>
                  <a:schemeClr val="accent6"/>
                </a:solidFill>
              </a:rPr>
              <a:t>•</a:t>
            </a:r>
            <a:r>
              <a:rPr lang="en-US" sz="1200" b="1" i="1" dirty="0">
                <a:solidFill>
                  <a:schemeClr val="accent1">
                    <a:lumMod val="75000"/>
                  </a:schemeClr>
                </a:solidFill>
              </a:rPr>
              <a:t> news</a:t>
            </a: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2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rystal.egelkamp@state.co.us" TargetMode="External"/><Relationship Id="rId2" Type="http://schemas.openxmlformats.org/officeDocument/2006/relationships/hyperlink" Target="http://www.surveymonkey.com/r/QBCBNS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brinker@swenerg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F3E04-62EA-77BE-9A35-B93D3D456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0885"/>
            <a:ext cx="7886700" cy="784405"/>
          </a:xfrm>
        </p:spPr>
        <p:txBody>
          <a:bodyPr/>
          <a:lstStyle/>
          <a:p>
            <a:r>
              <a:rPr lang="en-US" dirty="0"/>
              <a:t>Legislative Wins (and next steps)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1A817-FB63-C8B0-C35A-ED5E1F218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99191"/>
            <a:ext cx="8140881" cy="4351338"/>
          </a:xfrm>
        </p:spPr>
        <p:txBody>
          <a:bodyPr/>
          <a:lstStyle/>
          <a:p>
            <a:r>
              <a:rPr lang="en-US" b="1" dirty="0"/>
              <a:t>BIG WIN:</a:t>
            </a:r>
            <a:r>
              <a:rPr lang="en-US" dirty="0"/>
              <a:t> Local gov’s must update energy codes (</a:t>
            </a:r>
            <a:r>
              <a:rPr lang="en-US" dirty="0" err="1"/>
              <a:t>HB22</a:t>
            </a:r>
            <a:r>
              <a:rPr lang="en-US" dirty="0"/>
              <a:t>-1362)</a:t>
            </a:r>
          </a:p>
          <a:p>
            <a:pPr lvl="1"/>
            <a:r>
              <a:rPr lang="en-US" sz="2300" dirty="0"/>
              <a:t>2021 IECC + EV-ready, PV-ready, electric-ready (July 1, 2023 to July 1, 2026)</a:t>
            </a:r>
          </a:p>
          <a:p>
            <a:pPr lvl="1"/>
            <a:r>
              <a:rPr lang="en-US" sz="2300" dirty="0"/>
              <a:t>Low energy and carbon code (after July 1, 2026)</a:t>
            </a:r>
          </a:p>
          <a:p>
            <a:pPr lvl="1"/>
            <a:r>
              <a:rPr lang="en-US" sz="2300" dirty="0"/>
              <a:t>Only local gov’s with building codes</a:t>
            </a:r>
          </a:p>
          <a:p>
            <a:pPr lvl="1"/>
            <a:r>
              <a:rPr lang="en-US" sz="2300" dirty="0"/>
              <a:t>Only when updating other codes</a:t>
            </a:r>
          </a:p>
          <a:p>
            <a:pPr lvl="1"/>
            <a:r>
              <a:rPr lang="en-US" sz="2300" dirty="0"/>
              <a:t>Local gov’s can adopt equivalent or more stringent</a:t>
            </a:r>
          </a:p>
          <a:p>
            <a:pPr lvl="1"/>
            <a:r>
              <a:rPr lang="en-US" sz="2300" dirty="0"/>
              <a:t>Energy Code Advisory Board will select model code language</a:t>
            </a:r>
          </a:p>
          <a:p>
            <a:r>
              <a:rPr lang="en-US" b="1" dirty="0">
                <a:solidFill>
                  <a:srgbClr val="FF0000"/>
                </a:solidFill>
              </a:rPr>
              <a:t>EEBC ACTION ITEM:</a:t>
            </a:r>
            <a:r>
              <a:rPr lang="en-US" dirty="0"/>
              <a:t> Get good candidates to apply for Energy Code Board, when applications open</a:t>
            </a:r>
          </a:p>
          <a:p>
            <a:pPr lvl="1"/>
            <a:r>
              <a:rPr lang="en-US" sz="2300" dirty="0"/>
              <a:t>Especially need good mechanical, electrical, plumbing contractors/reps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4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F3E04-62EA-77BE-9A35-B93D3D456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83139"/>
            <a:ext cx="7886700" cy="784405"/>
          </a:xfrm>
        </p:spPr>
        <p:txBody>
          <a:bodyPr/>
          <a:lstStyle/>
          <a:p>
            <a:r>
              <a:rPr lang="en-US" dirty="0"/>
              <a:t>Legislative Wins (and next steps)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1A817-FB63-C8B0-C35A-ED5E1F218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3699"/>
            <a:ext cx="7886700" cy="4351338"/>
          </a:xfrm>
        </p:spPr>
        <p:txBody>
          <a:bodyPr/>
          <a:lstStyle/>
          <a:p>
            <a:r>
              <a:rPr lang="en-US" b="1" dirty="0"/>
              <a:t>MEDIUM WIN:</a:t>
            </a:r>
            <a:r>
              <a:rPr lang="en-US" dirty="0"/>
              <a:t> Heat Pump Incentives (</a:t>
            </a:r>
            <a:r>
              <a:rPr lang="en-US" dirty="0" err="1"/>
              <a:t>SB22</a:t>
            </a:r>
            <a:r>
              <a:rPr lang="en-US" dirty="0"/>
              <a:t>-051)</a:t>
            </a:r>
          </a:p>
          <a:p>
            <a:pPr lvl="1"/>
            <a:r>
              <a:rPr lang="en-US" dirty="0"/>
              <a:t>Heat pumps, heat pump water heaters, electrical panel upgrade (if needed for heat pump), all associated equip. </a:t>
            </a:r>
          </a:p>
          <a:p>
            <a:pPr lvl="1"/>
            <a:r>
              <a:rPr lang="en-US" dirty="0"/>
              <a:t>10% tax credit on equipment cost (not labor, sorry, we tried)</a:t>
            </a:r>
          </a:p>
          <a:p>
            <a:pPr lvl="1"/>
            <a:r>
              <a:rPr lang="en-US" dirty="0"/>
              <a:t>Only available for 2023-2024</a:t>
            </a:r>
          </a:p>
          <a:p>
            <a:pPr lvl="1"/>
            <a:r>
              <a:rPr lang="en-US" dirty="0"/>
              <a:t>Purchaser may assign to contractor (Tip: good for non-profits and local gov’s!) </a:t>
            </a:r>
          </a:p>
          <a:p>
            <a:r>
              <a:rPr lang="en-US" b="1" dirty="0">
                <a:solidFill>
                  <a:srgbClr val="FF0000"/>
                </a:solidFill>
              </a:rPr>
              <a:t>EEBC ACTION ITEM:</a:t>
            </a:r>
            <a:r>
              <a:rPr lang="en-US" dirty="0"/>
              <a:t> Spread the word, use the tax credit, next year advocate to expand/lengthen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7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F3E04-62EA-77BE-9A35-B93D3D456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8631"/>
            <a:ext cx="7886700" cy="784405"/>
          </a:xfrm>
        </p:spPr>
        <p:txBody>
          <a:bodyPr/>
          <a:lstStyle/>
          <a:p>
            <a:r>
              <a:rPr lang="en-US" dirty="0"/>
              <a:t>Benchmarking and Building Performance Standards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1A817-FB63-C8B0-C35A-ED5E1F218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9780"/>
            <a:ext cx="7886700" cy="4351338"/>
          </a:xfrm>
        </p:spPr>
        <p:txBody>
          <a:bodyPr/>
          <a:lstStyle/>
          <a:p>
            <a:r>
              <a:rPr lang="en-US" sz="2400" dirty="0"/>
              <a:t>Commercial and multifamily buildings &gt;50,000 sq ft</a:t>
            </a:r>
          </a:p>
          <a:p>
            <a:r>
              <a:rPr lang="en-US" sz="2400" dirty="0"/>
              <a:t>Benchmarking due Dec 1, 2022 (using 2021 data) then every July 1 thereafter</a:t>
            </a:r>
          </a:p>
          <a:p>
            <a:r>
              <a:rPr lang="en-US" sz="2400" dirty="0"/>
              <a:t>Task Force recommended building performance standards:</a:t>
            </a:r>
          </a:p>
          <a:p>
            <a:pPr lvl="1"/>
            <a:r>
              <a:rPr lang="en-US" sz="2000" dirty="0"/>
              <a:t>Target energy efficiency level (site </a:t>
            </a:r>
            <a:r>
              <a:rPr lang="en-US" sz="2000" dirty="0" err="1"/>
              <a:t>EUI</a:t>
            </a:r>
            <a:r>
              <a:rPr lang="en-US" sz="2000" dirty="0"/>
              <a:t>) by building type, similar to Denver’s approach</a:t>
            </a:r>
          </a:p>
          <a:p>
            <a:pPr lvl="1"/>
            <a:r>
              <a:rPr lang="en-US" sz="2000" dirty="0"/>
              <a:t>OR full credit for electrification of 80% of heating &amp; hot water loads</a:t>
            </a:r>
          </a:p>
          <a:p>
            <a:pPr lvl="1"/>
            <a:r>
              <a:rPr lang="en-US" sz="2000" dirty="0"/>
              <a:t>Partial credit for partial electrification </a:t>
            </a:r>
          </a:p>
          <a:p>
            <a:pPr lvl="1"/>
            <a:r>
              <a:rPr lang="en-US" sz="2000" dirty="0"/>
              <a:t>Partial credit for onsite/off-site renewables (at level of avoided grid emissions)</a:t>
            </a:r>
          </a:p>
          <a:p>
            <a:pPr lvl="1"/>
            <a:r>
              <a:rPr lang="en-US" sz="2000" dirty="0"/>
              <a:t>Demand flexibility TBD</a:t>
            </a:r>
          </a:p>
          <a:p>
            <a:pPr lvl="1"/>
            <a:r>
              <a:rPr lang="en-US" sz="2000" dirty="0"/>
              <a:t>Timeline or target adjustments if needed</a:t>
            </a:r>
            <a:endParaRPr lang="en-US" sz="2400" dirty="0"/>
          </a:p>
          <a:p>
            <a:pPr lvl="1"/>
            <a:r>
              <a:rPr lang="en-US" sz="2000" dirty="0"/>
              <a:t>Interim deadline 2026, final deadline 2030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6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F3E04-62EA-77BE-9A35-B93D3D456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8631"/>
            <a:ext cx="7886700" cy="784405"/>
          </a:xfrm>
        </p:spPr>
        <p:txBody>
          <a:bodyPr/>
          <a:lstStyle/>
          <a:p>
            <a:r>
              <a:rPr lang="en-US" dirty="0"/>
              <a:t>Benchmarking and Building Performance Standards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1A817-FB63-C8B0-C35A-ED5E1F218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214"/>
            <a:ext cx="7886700" cy="435133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URGENT EEBC ACTION ITEM:</a:t>
            </a:r>
            <a:r>
              <a:rPr lang="en-US" dirty="0"/>
              <a:t> Take the 10-min survey to show strong support, distribute the survey to a few colleagues</a:t>
            </a:r>
          </a:p>
          <a:p>
            <a:pPr lvl="1"/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www.surveymonkey.com/r/QBCBNSW</a:t>
            </a:r>
            <a:endParaRPr lang="en-US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000" dirty="0"/>
              <a:t>Survey has link to PPT with more info</a:t>
            </a:r>
          </a:p>
          <a:p>
            <a:pPr lvl="1"/>
            <a:r>
              <a:rPr lang="en-US" sz="2000" dirty="0"/>
              <a:t>Open through July 6</a:t>
            </a:r>
            <a:r>
              <a:rPr lang="en-US" sz="2000" baseline="30000" dirty="0"/>
              <a:t>th</a:t>
            </a:r>
            <a:endParaRPr lang="en-US" sz="2000" dirty="0"/>
          </a:p>
          <a:p>
            <a:pPr lvl="1"/>
            <a:r>
              <a:rPr lang="en-US" sz="2000" dirty="0"/>
              <a:t>Official questions/comments: </a:t>
            </a:r>
            <a:r>
              <a:rPr lang="en-US" sz="2000" dirty="0">
                <a:hlinkClick r:id="rId3"/>
              </a:rPr>
              <a:t>crystal.egelkamp@state.co.us</a:t>
            </a:r>
            <a:endParaRPr lang="en-US" sz="2000" dirty="0"/>
          </a:p>
          <a:p>
            <a:pPr lvl="1"/>
            <a:r>
              <a:rPr lang="en-US" sz="2000" dirty="0"/>
              <a:t>Unofficial questions/comments: Christine Brinker (Task Force member and EEBC member), </a:t>
            </a:r>
            <a:r>
              <a:rPr lang="en-US" sz="2000" dirty="0">
                <a:hlinkClick r:id="rId4"/>
              </a:rPr>
              <a:t>cbrinker@swenergy.org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242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1712</TotalTime>
  <Words>384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Legislative Wins (and next steps)</vt:lpstr>
      <vt:lpstr>Legislative Wins (and next steps)</vt:lpstr>
      <vt:lpstr>Benchmarking and Building Performance Standards Update</vt:lpstr>
      <vt:lpstr>Benchmarking and Building Performance Standards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Connie Neuber</dc:creator>
  <cp:lastModifiedBy>patricia rothwell</cp:lastModifiedBy>
  <cp:revision>70</cp:revision>
  <cp:lastPrinted>2022-05-05T18:27:03Z</cp:lastPrinted>
  <dcterms:created xsi:type="dcterms:W3CDTF">2021-12-14T17:48:52Z</dcterms:created>
  <dcterms:modified xsi:type="dcterms:W3CDTF">2022-06-15T21:36:39Z</dcterms:modified>
</cp:coreProperties>
</file>