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D91"/>
    <a:srgbClr val="294B93"/>
    <a:srgbClr val="9EB66A"/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3"/>
    <p:restoredTop sz="94616"/>
  </p:normalViewPr>
  <p:slideViewPr>
    <p:cSldViewPr snapToGrid="0" snapToObjects="1" showGuides="1">
      <p:cViewPr varScale="1">
        <p:scale>
          <a:sx n="107" d="100"/>
          <a:sy n="107" d="100"/>
        </p:scale>
        <p:origin x="21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78F14C-B9F3-2741-9E86-3123F59D7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52"/>
            <a:ext cx="16630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3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2EEC53-8B16-9542-83AA-FAA9E3B0EF57}"/>
              </a:ext>
            </a:extLst>
          </p:cNvPr>
          <p:cNvSpPr/>
          <p:nvPr userDrawn="1"/>
        </p:nvSpPr>
        <p:spPr>
          <a:xfrm>
            <a:off x="6828139" y="6581001"/>
            <a:ext cx="19934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advocacy </a:t>
            </a:r>
            <a:r>
              <a:rPr lang="en-US" sz="1200" b="1" i="1" dirty="0">
                <a:solidFill>
                  <a:schemeClr val="accent6"/>
                </a:solidFill>
              </a:rPr>
              <a:t>•</a:t>
            </a:r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 influence </a:t>
            </a:r>
            <a:r>
              <a:rPr lang="en-US" sz="1200" b="1" i="1" dirty="0">
                <a:solidFill>
                  <a:schemeClr val="accent6"/>
                </a:solidFill>
              </a:rPr>
              <a:t>•</a:t>
            </a:r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 news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2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A9F86-DAC2-F04E-80F8-6FF2EEE5006A}"/>
              </a:ext>
            </a:extLst>
          </p:cNvPr>
          <p:cNvSpPr txBox="1"/>
          <p:nvPr/>
        </p:nvSpPr>
        <p:spPr>
          <a:xfrm>
            <a:off x="9293629" y="5128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069AE78-855E-B24D-97FC-3D82579CB4DF}"/>
              </a:ext>
            </a:extLst>
          </p:cNvPr>
          <p:cNvSpPr txBox="1">
            <a:spLocks/>
          </p:cNvSpPr>
          <p:nvPr/>
        </p:nvSpPr>
        <p:spPr>
          <a:xfrm>
            <a:off x="778787" y="544106"/>
            <a:ext cx="8275566" cy="6079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r>
              <a:rPr lang="en-US" sz="2000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there </a:t>
            </a:r>
            <a:r>
              <a:rPr lang="en-US" sz="2000" i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Enough Workers to Support the Electrification Movement?</a:t>
            </a:r>
          </a:p>
          <a:p>
            <a:pPr marL="283464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>
                <a:solidFill>
                  <a:srgbClr val="243D91"/>
                </a:solidFill>
                <a:cs typeface="Calibri" panose="020F0502020204030204" pitchFamily="34" charset="0"/>
              </a:rPr>
              <a:t>Find out what Res Builders need next from their contractors to transition?</a:t>
            </a:r>
          </a:p>
          <a:p>
            <a:pPr marL="283464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900" i="1" dirty="0">
              <a:solidFill>
                <a:srgbClr val="243D91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cs typeface="Calibri" panose="020F0502020204030204" pitchFamily="34" charset="0"/>
              </a:rPr>
              <a:t>7:30 – 7:40 am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	</a:t>
            </a:r>
            <a:r>
              <a:rPr lang="en-US" sz="1050" b="1" dirty="0">
                <a:solidFill>
                  <a:srgbClr val="294B93"/>
                </a:solidFill>
                <a:cs typeface="Calibri" panose="020F0502020204030204" pitchFamily="34" charset="0"/>
              </a:rPr>
              <a:t>WELCOME  </a:t>
            </a:r>
            <a:r>
              <a:rPr lang="en-US" sz="1050" dirty="0">
                <a:cs typeface="Calibri" panose="020F0502020204030204" pitchFamily="34" charset="0"/>
              </a:rPr>
              <a:t>Patricia Rothwell, Common Thread, LLC • EEBC, Executive Director</a:t>
            </a:r>
            <a:endParaRPr lang="en-US" sz="1050" b="1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287338" indent="0"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cs typeface="Calibri" panose="020F0502020204030204" pitchFamily="34" charset="0"/>
              </a:rPr>
              <a:t>7:45 – 8:05 am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	</a:t>
            </a:r>
            <a:r>
              <a:rPr lang="en-US" sz="105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KEYNOTE SPEAKER | 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Assoc. General Contractors (AGC), Michael Gifford | Commercial</a:t>
            </a:r>
          </a:p>
          <a:p>
            <a:pPr marL="287338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Do we have enough labor workforce to meet construction demand in Colorado?</a:t>
            </a:r>
          </a:p>
          <a:p>
            <a:pPr marL="287338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The realities of Colorado’s labor shortages since 2019 | Where contractors plug into the labor pipeline to hire workers? </a:t>
            </a:r>
          </a:p>
          <a:p>
            <a:pPr marL="287338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05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7338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cs typeface="Calibri" panose="020F0502020204030204" pitchFamily="34" charset="0"/>
              </a:rPr>
              <a:t>8:10 – 8:40 am	</a:t>
            </a:r>
            <a:r>
              <a:rPr lang="en-US" sz="105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KEYNOTE SPEAKER PANEL &amp; OPEN </a:t>
            </a:r>
            <a:r>
              <a:rPr lang="en-US" sz="1050" b="1" dirty="0">
                <a:solidFill>
                  <a:srgbClr val="243D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FORUM |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New Homes</a:t>
            </a:r>
            <a:r>
              <a:rPr lang="en-US" sz="1000" i="1" dirty="0"/>
              <a:t>	</a:t>
            </a:r>
            <a:r>
              <a:rPr lang="en-US" sz="1000" b="1" i="1" dirty="0">
                <a:solidFill>
                  <a:srgbClr val="294B93"/>
                </a:solidFill>
              </a:rPr>
              <a:t>	</a:t>
            </a:r>
            <a:endParaRPr lang="en-US" sz="1050" dirty="0">
              <a:solidFill>
                <a:srgbClr val="294B9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733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Builders Talk About Journey of “What It Takes” To Go From E-Star® to Net-Zero, and Now, to Electrification</a:t>
            </a:r>
          </a:p>
          <a:p>
            <a:pPr marL="28733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Candid Contractor Advice About What They Look For To Win Jobs, Operations/Labor Changes Needs, </a:t>
            </a:r>
          </a:p>
          <a:p>
            <a:pPr marL="287338" lvl="1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and Advantages of Working For High-Performance Builders</a:t>
            </a:r>
          </a:p>
          <a:p>
            <a:pPr marL="28733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	— Thrive Home Builders, Bill Rectanus, Chief Operating Officer</a:t>
            </a:r>
          </a:p>
          <a:p>
            <a:pPr marL="287338" lvl="1" indent="0">
              <a:lnSpc>
                <a:spcPct val="100000"/>
              </a:lnSpc>
              <a:spcBef>
                <a:spcPts val="2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    		— McStain Neighborhood, Rick Lambert, VP Purchasing &amp; Operations</a:t>
            </a:r>
          </a:p>
          <a:p>
            <a:pPr marL="287338" lvl="1" indent="0">
              <a:lnSpc>
                <a:spcPct val="100000"/>
              </a:lnSpc>
              <a:spcBef>
                <a:spcPts val="2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    		— Build Tank, Inc, Robby Schwarz, Principle, EnergySmart's Marshall Fire New Home Building Advisor</a:t>
            </a:r>
          </a:p>
          <a:p>
            <a:pPr marL="28733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cs typeface="Calibri" panose="020F0502020204030204" pitchFamily="34" charset="0"/>
              </a:rPr>
              <a:t>8:40 – 8:45 am </a:t>
            </a:r>
            <a:r>
              <a:rPr lang="en-US" sz="1050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05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ANNOUNCEMENT | </a:t>
            </a:r>
            <a:r>
              <a:rPr lang="en-US" sz="1050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BPI 'Decarbonization Credential’ 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| Existing Homes</a:t>
            </a:r>
          </a:p>
          <a:p>
            <a:pPr marL="287338" lvl="1" indent="0">
              <a:lnSpc>
                <a:spcPct val="100000"/>
              </a:lnSpc>
              <a:spcBef>
                <a:spcPts val="1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   		 — BPI, CEO Larry Zarker &amp; John Jones | Anticipated Rater &amp; Contractor Roles</a:t>
            </a:r>
          </a:p>
          <a:p>
            <a:pPr marL="287338" indent="0">
              <a:lnSpc>
                <a:spcPct val="150000"/>
              </a:lnSpc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cs typeface="Calibri" panose="020F0502020204030204" pitchFamily="34" charset="0"/>
              </a:rPr>
              <a:t>8:50 – 8:20 am	</a:t>
            </a:r>
            <a:r>
              <a:rPr lang="en-US" sz="1050" b="1" dirty="0">
                <a:solidFill>
                  <a:srgbClr val="294B93"/>
                </a:solidFill>
              </a:rPr>
              <a:t>REGULATORY AFFAIRS</a:t>
            </a:r>
            <a:r>
              <a:rPr lang="en-US" sz="1050" dirty="0">
                <a:solidFill>
                  <a:srgbClr val="294B93"/>
                </a:solidFill>
              </a:rPr>
              <a:t> </a:t>
            </a:r>
            <a:r>
              <a:rPr lang="en-US" sz="1050" b="1" dirty="0">
                <a:solidFill>
                  <a:srgbClr val="294B93"/>
                </a:solidFill>
              </a:rPr>
              <a:t>|</a:t>
            </a:r>
            <a:r>
              <a:rPr lang="en-US" sz="1050" dirty="0">
                <a:solidFill>
                  <a:srgbClr val="294B93"/>
                </a:solidFill>
              </a:rPr>
              <a:t> JOIN NOW to Inform, Advocate, &amp; Influence Utility and City Rebate Policies</a:t>
            </a:r>
          </a:p>
          <a:p>
            <a:pPr marL="287338" indent="0">
              <a:lnSpc>
                <a:spcPct val="100000"/>
              </a:lnSpc>
              <a:spcBef>
                <a:spcPts val="4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b="1" dirty="0">
                <a:solidFill>
                  <a:srgbClr val="294B93"/>
                </a:solidFill>
              </a:rPr>
              <a:t>	UPDATE |</a:t>
            </a:r>
            <a:r>
              <a:rPr lang="en-US" sz="1050" dirty="0">
                <a:solidFill>
                  <a:srgbClr val="294B93"/>
                </a:solidFill>
              </a:rPr>
              <a:t> Xcel Energy Strategic Issues and 2023 DSM [REBATE] Plan Settlement Process</a:t>
            </a:r>
            <a:r>
              <a:rPr lang="en-US" sz="1050" dirty="0"/>
              <a:t> 		 </a:t>
            </a:r>
          </a:p>
          <a:p>
            <a:pPr marL="287338" indent="0">
              <a:lnSpc>
                <a:spcPct val="100000"/>
              </a:lnSpc>
              <a:spcBef>
                <a:spcPts val="4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/>
              <a:t>		— Howard Geller, EEBC Expert Witness &amp; DSM Consultant</a:t>
            </a:r>
          </a:p>
          <a:p>
            <a:pPr marL="287338" indent="0">
              <a:lnSpc>
                <a:spcPct val="100000"/>
              </a:lnSpc>
              <a:spcBef>
                <a:spcPts val="4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/>
              <a:t>  		— Mark Detsky, </a:t>
            </a:r>
            <a:r>
              <a:rPr lang="en-US" sz="1050" dirty="0" err="1"/>
              <a:t>Dietze</a:t>
            </a:r>
            <a:r>
              <a:rPr lang="en-US" sz="1050" dirty="0"/>
              <a:t> &amp; Davis, EEBC Legal Counsel</a:t>
            </a:r>
          </a:p>
          <a:p>
            <a:pPr marL="287338" indent="0">
              <a:lnSpc>
                <a:spcPct val="100000"/>
              </a:lnSpc>
              <a:spcBef>
                <a:spcPts val="4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/>
              <a:t>  		— EEBC Action Groups </a:t>
            </a:r>
            <a:endParaRPr lang="en-US" sz="1050" dirty="0">
              <a:solidFill>
                <a:srgbClr val="294B93"/>
              </a:solidFill>
            </a:endParaRPr>
          </a:p>
          <a:p>
            <a:pPr marL="287338" indent="0">
              <a:lnSpc>
                <a:spcPct val="100000"/>
              </a:lnSpc>
              <a:spcBef>
                <a:spcPts val="400"/>
              </a:spcBef>
              <a:buNone/>
              <a:tabLst>
                <a:tab pos="1250950" algn="l"/>
                <a:tab pos="1423988" algn="l"/>
              </a:tabLst>
            </a:pPr>
            <a:r>
              <a:rPr lang="en-US" sz="1050" dirty="0">
                <a:solidFill>
                  <a:srgbClr val="294B93"/>
                </a:solidFill>
              </a:rPr>
              <a:t>		     • HVAC/HP • Lighting • Building Envelope/Insulation Air Sealing • Load Shifting/Tech Trends</a:t>
            </a:r>
            <a:endParaRPr lang="en-US" sz="1200" b="1" dirty="0">
              <a:solidFill>
                <a:srgbClr val="294B9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7338" indent="0">
              <a:lnSpc>
                <a:spcPct val="100000"/>
              </a:lnSpc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9:25 am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ANNOUNCEMENTS </a:t>
            </a:r>
          </a:p>
          <a:p>
            <a:pPr marL="287338" indent="0">
              <a:lnSpc>
                <a:spcPct val="100000"/>
              </a:lnSpc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9:30 am 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05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 CONCLUSION  | NETWORK</a:t>
            </a:r>
            <a:endParaRPr lang="en-US" sz="1400" b="1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9525" indent="0" algn="ctr">
              <a:lnSpc>
                <a:spcPct val="100000"/>
              </a:lnSpc>
              <a:spcBef>
                <a:spcPts val="1600"/>
              </a:spcBef>
              <a:spcAft>
                <a:spcPts val="400"/>
              </a:spcAft>
              <a:buNone/>
            </a:pPr>
            <a:r>
              <a:rPr lang="en-US" sz="1400" dirty="0">
                <a:solidFill>
                  <a:srgbClr val="294B93"/>
                </a:solidFill>
                <a:cs typeface="Calibri" panose="020F0502020204030204" pitchFamily="34" charset="0"/>
              </a:rPr>
              <a:t>REMINDER DECEMBER 15, 2022 • QUARTERLY MEMBER MEETING</a:t>
            </a:r>
          </a:p>
        </p:txBody>
      </p:sp>
    </p:spTree>
    <p:extLst>
      <p:ext uri="{BB962C8B-B14F-4D97-AF65-F5344CB8AC3E}">
        <p14:creationId xmlns:p14="http://schemas.microsoft.com/office/powerpoint/2010/main" val="283933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A9F86-DAC2-F04E-80F8-6FF2EEE5006A}"/>
              </a:ext>
            </a:extLst>
          </p:cNvPr>
          <p:cNvSpPr txBox="1"/>
          <p:nvPr/>
        </p:nvSpPr>
        <p:spPr>
          <a:xfrm>
            <a:off x="9293629" y="5128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069AE78-855E-B24D-97FC-3D82579CB4DF}"/>
              </a:ext>
            </a:extLst>
          </p:cNvPr>
          <p:cNvSpPr txBox="1">
            <a:spLocks/>
          </p:cNvSpPr>
          <p:nvPr/>
        </p:nvSpPr>
        <p:spPr>
          <a:xfrm>
            <a:off x="823611" y="615823"/>
            <a:ext cx="7845260" cy="6170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r>
              <a:rPr lang="en-US" sz="280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Announcements</a:t>
            </a:r>
          </a:p>
          <a:p>
            <a:pPr marL="283464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2400" b="1" dirty="0">
                <a:solidFill>
                  <a:srgbClr val="294B93"/>
                </a:solidFill>
                <a:cs typeface="Calibri" panose="020F0502020204030204" pitchFamily="34" charset="0"/>
              </a:rPr>
              <a:t>Join Monthly Action Group Meetings In September </a:t>
            </a:r>
          </a:p>
          <a:p>
            <a:pPr marL="283464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2400" dirty="0">
                <a:solidFill>
                  <a:srgbClr val="294B93"/>
                </a:solidFill>
                <a:cs typeface="Calibri" panose="020F0502020204030204" pitchFamily="34" charset="0"/>
              </a:rPr>
              <a:t>Rebate Proposals Due Mid October for Xcel Energy Rebates</a:t>
            </a: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900" b="1" i="1" dirty="0">
              <a:solidFill>
                <a:srgbClr val="243D91"/>
              </a:solidFill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500-page DSM plan has sections on programs that will affect EEBC members.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up documents at the PUC e-filings site for docket 22A-0315EG to find everything filed or find the entire plans see link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chatbox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94B93"/>
                </a:solidFill>
                <a:cs typeface="Calibri" panose="020F0502020204030204" pitchFamily="34" charset="0"/>
              </a:rPr>
              <a:t>PICK UP FLYER &amp; CONTACT EEBC to JOIN ACTION GROUP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includes these sections which the EEBC will make available to industry members: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HVAC: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Residential HVAC (pp136-143), Business HVAC (pp40-44)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Lighting: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Home Lighting (pp122-124), Business Lighting (pp67-71), LED Street Lighting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Efficiency: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Whole Home Efficiency (pp147-149), Business Custom Efficiency (pp51-59)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Business: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Business New Construction (pp72-80), Small Business Solutions (pp85-88)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Multifamily Buildings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(pp129-132</a:t>
            </a: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Insulation and Air Sealing: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(pp125-128)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Home Energy Squad: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(pp118-121)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ENERGY STAR homes: </a:t>
            </a:r>
            <a:r>
              <a:rPr lang="en-US" sz="16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(pp105-113)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400" b="1" dirty="0">
              <a:solidFill>
                <a:srgbClr val="294B93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A9F86-DAC2-F04E-80F8-6FF2EEE5006A}"/>
              </a:ext>
            </a:extLst>
          </p:cNvPr>
          <p:cNvSpPr txBox="1"/>
          <p:nvPr/>
        </p:nvSpPr>
        <p:spPr>
          <a:xfrm>
            <a:off x="9293629" y="5128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069AE78-855E-B24D-97FC-3D82579CB4DF}"/>
              </a:ext>
            </a:extLst>
          </p:cNvPr>
          <p:cNvSpPr txBox="1">
            <a:spLocks/>
          </p:cNvSpPr>
          <p:nvPr/>
        </p:nvSpPr>
        <p:spPr>
          <a:xfrm>
            <a:off x="823611" y="24152"/>
            <a:ext cx="7854224" cy="6833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r>
              <a:rPr lang="en-US" sz="320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Announcements</a:t>
            </a: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900" b="1" i="1" dirty="0">
              <a:solidFill>
                <a:srgbClr val="243D91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05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	</a:t>
            </a: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Quarterly Membership Meeting (QMM) DECEMBER 15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Monthly Action Group Meetings  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– Join Now for Proposals Due October for Xcel Energy Rebates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Good Green Jobs Program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– Hiring Pipeline for EEBC Member Contractors, 3 years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– Scholarships for existing employee upskill training/onboarding 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 BELCO Leadership Summit </a:t>
            </a:r>
            <a:r>
              <a:rPr lang="en-US" sz="1600" dirty="0">
                <a:solidFill>
                  <a:srgbClr val="294B93"/>
                </a:solidFill>
                <a:cs typeface="Calibri" panose="020F0502020204030204" pitchFamily="34" charset="0"/>
              </a:rPr>
              <a:t>(Beneficial Electrification League Colorado) </a:t>
            </a: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– Why Electrify? New Homes &amp; Commercial, Thursday, October 27  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Metro Denver Green House Tours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 – Saturday, October 1</a:t>
            </a:r>
            <a:r>
              <a:rPr lang="en-US" sz="1800" baseline="30000" dirty="0">
                <a:solidFill>
                  <a:srgbClr val="294B93"/>
                </a:solidFill>
                <a:cs typeface="Calibri" panose="020F0502020204030204" pitchFamily="34" charset="0"/>
              </a:rPr>
              <a:t>st</a:t>
            </a: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 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Heart of a Building Movement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 	– PBS, showcase the buildings of tomorrow 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Rocky Mountain Building Maintenance and Engineering Expo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– Tuesday, October 4</a:t>
            </a:r>
            <a:r>
              <a:rPr lang="en-US" sz="1800" baseline="30000" dirty="0">
                <a:solidFill>
                  <a:srgbClr val="294B93"/>
                </a:solidFill>
                <a:cs typeface="Calibri" panose="020F0502020204030204" pitchFamily="34" charset="0"/>
              </a:rPr>
              <a:t>th</a:t>
            </a: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			</a:t>
            </a:r>
            <a:r>
              <a:rPr lang="en-US" sz="1800" b="1" dirty="0">
                <a:solidFill>
                  <a:srgbClr val="294B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Flyers Available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400" b="1" dirty="0">
              <a:solidFill>
                <a:srgbClr val="294B93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7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A9F86-DAC2-F04E-80F8-6FF2EEE5006A}"/>
              </a:ext>
            </a:extLst>
          </p:cNvPr>
          <p:cNvSpPr txBox="1"/>
          <p:nvPr/>
        </p:nvSpPr>
        <p:spPr>
          <a:xfrm>
            <a:off x="9293629" y="5128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069AE78-855E-B24D-97FC-3D82579CB4DF}"/>
              </a:ext>
            </a:extLst>
          </p:cNvPr>
          <p:cNvSpPr txBox="1">
            <a:spLocks/>
          </p:cNvSpPr>
          <p:nvPr/>
        </p:nvSpPr>
        <p:spPr>
          <a:xfrm>
            <a:off x="823611" y="615823"/>
            <a:ext cx="7755613" cy="6079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2800" b="1" dirty="0">
              <a:solidFill>
                <a:srgbClr val="294B9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2800" b="1" dirty="0">
              <a:solidFill>
                <a:srgbClr val="294B9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2800" b="1" dirty="0">
              <a:solidFill>
                <a:srgbClr val="294B9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2800" b="1" dirty="0">
              <a:solidFill>
                <a:srgbClr val="294B9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r>
              <a:rPr lang="en-US" sz="5400" b="1" dirty="0">
                <a:solidFill>
                  <a:srgbClr val="294B9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1022350" algn="l"/>
                <a:tab pos="1136650" algn="l"/>
              </a:tabLst>
              <a:defRPr/>
            </a:pPr>
            <a:endParaRPr lang="en-US" sz="900" b="1" i="1" dirty="0">
              <a:solidFill>
                <a:srgbClr val="243D91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800" dirty="0">
              <a:solidFill>
                <a:srgbClr val="294B93"/>
              </a:solidFill>
              <a:cs typeface="Calibri" panose="020F0502020204030204" pitchFamily="34" charset="0"/>
            </a:endParaRP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r>
              <a:rPr lang="en-US" sz="1800" dirty="0">
                <a:solidFill>
                  <a:srgbClr val="294B93"/>
                </a:solidFill>
                <a:cs typeface="Calibri" panose="020F0502020204030204" pitchFamily="34" charset="0"/>
              </a:rPr>
              <a:t>	</a:t>
            </a:r>
          </a:p>
          <a:p>
            <a:pPr marL="283464" indent="0">
              <a:lnSpc>
                <a:spcPct val="100000"/>
              </a:lnSpc>
              <a:spcBef>
                <a:spcPts val="0"/>
              </a:spcBef>
              <a:buNone/>
              <a:tabLst>
                <a:tab pos="1250950" algn="l"/>
                <a:tab pos="1477963" algn="l"/>
              </a:tabLst>
            </a:pPr>
            <a:endParaRPr lang="en-US" sz="1400" b="1" dirty="0">
              <a:solidFill>
                <a:srgbClr val="294B93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4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3349</TotalTime>
  <Words>671</Words>
  <Application>Microsoft Office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Neuber</dc:creator>
  <cp:lastModifiedBy>patricia rothwell</cp:lastModifiedBy>
  <cp:revision>90</cp:revision>
  <cp:lastPrinted>2022-05-05T18:27:03Z</cp:lastPrinted>
  <dcterms:created xsi:type="dcterms:W3CDTF">2021-12-14T17:48:52Z</dcterms:created>
  <dcterms:modified xsi:type="dcterms:W3CDTF">2022-09-17T13:28:18Z</dcterms:modified>
</cp:coreProperties>
</file>