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46" r:id="rId2"/>
  </p:sldMasterIdLst>
  <p:notesMasterIdLst>
    <p:notesMasterId r:id="rId13"/>
  </p:notesMasterIdLst>
  <p:sldIdLst>
    <p:sldId id="271" r:id="rId3"/>
    <p:sldId id="264" r:id="rId4"/>
    <p:sldId id="284" r:id="rId5"/>
    <p:sldId id="287" r:id="rId6"/>
    <p:sldId id="288" r:id="rId7"/>
    <p:sldId id="1399" r:id="rId8"/>
    <p:sldId id="1398" r:id="rId9"/>
    <p:sldId id="292" r:id="rId10"/>
    <p:sldId id="1400" r:id="rId11"/>
    <p:sldId id="257" r:id="rId12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66"/>
    <a:srgbClr val="DAE3F3"/>
    <a:srgbClr val="D2E17B"/>
    <a:srgbClr val="008080"/>
    <a:srgbClr val="4A6869"/>
    <a:srgbClr val="99CC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EAB31F-1938-48FB-81B1-F6D71DA8429C}" v="12" dt="2021-12-15T23:23:29.8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68759" autoAdjust="0"/>
  </p:normalViewPr>
  <p:slideViewPr>
    <p:cSldViewPr snapToGrid="0">
      <p:cViewPr varScale="1">
        <p:scale>
          <a:sx n="70" d="100"/>
          <a:sy n="70" d="100"/>
        </p:scale>
        <p:origin x="13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ine Brinker" userId="a6982b8e-4f2d-489f-bd6d-00810c8e7279" providerId="ADAL" clId="{65EAB31F-1938-48FB-81B1-F6D71DA8429C}"/>
    <pc:docChg chg="undo redo custSel addSld delSld modSld sldOrd">
      <pc:chgData name="Christine Brinker" userId="a6982b8e-4f2d-489f-bd6d-00810c8e7279" providerId="ADAL" clId="{65EAB31F-1938-48FB-81B1-F6D71DA8429C}" dt="2021-12-15T23:24:08.768" v="1152" actId="29295"/>
      <pc:docMkLst>
        <pc:docMk/>
      </pc:docMkLst>
      <pc:sldChg chg="del">
        <pc:chgData name="Christine Brinker" userId="a6982b8e-4f2d-489f-bd6d-00810c8e7279" providerId="ADAL" clId="{65EAB31F-1938-48FB-81B1-F6D71DA8429C}" dt="2021-12-13T20:02:13.093" v="0" actId="47"/>
        <pc:sldMkLst>
          <pc:docMk/>
          <pc:sldMk cId="1050092153" sldId="263"/>
        </pc:sldMkLst>
      </pc:sldChg>
      <pc:sldChg chg="del">
        <pc:chgData name="Christine Brinker" userId="a6982b8e-4f2d-489f-bd6d-00810c8e7279" providerId="ADAL" clId="{65EAB31F-1938-48FB-81B1-F6D71DA8429C}" dt="2021-12-13T20:03:17.452" v="1" actId="47"/>
        <pc:sldMkLst>
          <pc:docMk/>
          <pc:sldMk cId="3581074973" sldId="268"/>
        </pc:sldMkLst>
      </pc:sldChg>
      <pc:sldChg chg="modSp mod">
        <pc:chgData name="Christine Brinker" userId="a6982b8e-4f2d-489f-bd6d-00810c8e7279" providerId="ADAL" clId="{65EAB31F-1938-48FB-81B1-F6D71DA8429C}" dt="2021-12-15T23:03:27.260" v="298" actId="20577"/>
        <pc:sldMkLst>
          <pc:docMk/>
          <pc:sldMk cId="1854741044" sldId="271"/>
        </pc:sldMkLst>
        <pc:spChg chg="mod">
          <ac:chgData name="Christine Brinker" userId="a6982b8e-4f2d-489f-bd6d-00810c8e7279" providerId="ADAL" clId="{65EAB31F-1938-48FB-81B1-F6D71DA8429C}" dt="2021-12-15T23:03:27.260" v="298" actId="20577"/>
          <ac:spMkLst>
            <pc:docMk/>
            <pc:sldMk cId="1854741044" sldId="271"/>
            <ac:spMk id="6" creationId="{D24AD18A-9C7E-49D4-91FC-57A2B8232B09}"/>
          </ac:spMkLst>
        </pc:spChg>
      </pc:sldChg>
      <pc:sldChg chg="add del">
        <pc:chgData name="Christine Brinker" userId="a6982b8e-4f2d-489f-bd6d-00810c8e7279" providerId="ADAL" clId="{65EAB31F-1938-48FB-81B1-F6D71DA8429C}" dt="2021-12-15T23:05:56.545" v="403" actId="47"/>
        <pc:sldMkLst>
          <pc:docMk/>
          <pc:sldMk cId="614706502" sldId="281"/>
        </pc:sldMkLst>
      </pc:sldChg>
      <pc:sldChg chg="del">
        <pc:chgData name="Christine Brinker" userId="a6982b8e-4f2d-489f-bd6d-00810c8e7279" providerId="ADAL" clId="{65EAB31F-1938-48FB-81B1-F6D71DA8429C}" dt="2021-12-15T23:08:39.067" v="456" actId="47"/>
        <pc:sldMkLst>
          <pc:docMk/>
          <pc:sldMk cId="2782582105" sldId="282"/>
        </pc:sldMkLst>
      </pc:sldChg>
      <pc:sldChg chg="delSp modSp mod">
        <pc:chgData name="Christine Brinker" userId="a6982b8e-4f2d-489f-bd6d-00810c8e7279" providerId="ADAL" clId="{65EAB31F-1938-48FB-81B1-F6D71DA8429C}" dt="2021-12-15T23:11:58.260" v="601" actId="29295"/>
        <pc:sldMkLst>
          <pc:docMk/>
          <pc:sldMk cId="3059383052" sldId="284"/>
        </pc:sldMkLst>
        <pc:spChg chg="mod">
          <ac:chgData name="Christine Brinker" userId="a6982b8e-4f2d-489f-bd6d-00810c8e7279" providerId="ADAL" clId="{65EAB31F-1938-48FB-81B1-F6D71DA8429C}" dt="2021-12-15T23:11:48.539" v="598" actId="1076"/>
          <ac:spMkLst>
            <pc:docMk/>
            <pc:sldMk cId="3059383052" sldId="284"/>
            <ac:spMk id="17" creationId="{FC3D06DA-0B74-4F13-92CB-1EDCD7ECA963}"/>
          </ac:spMkLst>
        </pc:spChg>
        <pc:picChg chg="mod">
          <ac:chgData name="Christine Brinker" userId="a6982b8e-4f2d-489f-bd6d-00810c8e7279" providerId="ADAL" clId="{65EAB31F-1938-48FB-81B1-F6D71DA8429C}" dt="2021-12-15T23:11:58.260" v="601" actId="29295"/>
          <ac:picMkLst>
            <pc:docMk/>
            <pc:sldMk cId="3059383052" sldId="284"/>
            <ac:picMk id="15" creationId="{6C890CED-3282-46E9-A49B-F9C7F155C1DF}"/>
          </ac:picMkLst>
        </pc:picChg>
        <pc:picChg chg="del mod">
          <ac:chgData name="Christine Brinker" userId="a6982b8e-4f2d-489f-bd6d-00810c8e7279" providerId="ADAL" clId="{65EAB31F-1938-48FB-81B1-F6D71DA8429C}" dt="2021-12-15T23:05:07.141" v="358" actId="478"/>
          <ac:picMkLst>
            <pc:docMk/>
            <pc:sldMk cId="3059383052" sldId="284"/>
            <ac:picMk id="18" creationId="{F401DA43-6565-4BE1-A3B8-3BBDBAEE8082}"/>
          </ac:picMkLst>
        </pc:picChg>
        <pc:picChg chg="del">
          <ac:chgData name="Christine Brinker" userId="a6982b8e-4f2d-489f-bd6d-00810c8e7279" providerId="ADAL" clId="{65EAB31F-1938-48FB-81B1-F6D71DA8429C}" dt="2021-12-15T23:05:04.884" v="356" actId="478"/>
          <ac:picMkLst>
            <pc:docMk/>
            <pc:sldMk cId="3059383052" sldId="284"/>
            <ac:picMk id="19" creationId="{DCD4D8DB-F0D9-4916-8159-032799BE3AAC}"/>
          </ac:picMkLst>
        </pc:picChg>
      </pc:sldChg>
      <pc:sldChg chg="modSp del mod">
        <pc:chgData name="Christine Brinker" userId="a6982b8e-4f2d-489f-bd6d-00810c8e7279" providerId="ADAL" clId="{65EAB31F-1938-48FB-81B1-F6D71DA8429C}" dt="2021-12-15T23:08:42.462" v="457" actId="47"/>
        <pc:sldMkLst>
          <pc:docMk/>
          <pc:sldMk cId="2229491383" sldId="285"/>
        </pc:sldMkLst>
        <pc:spChg chg="mod">
          <ac:chgData name="Christine Brinker" userId="a6982b8e-4f2d-489f-bd6d-00810c8e7279" providerId="ADAL" clId="{65EAB31F-1938-48FB-81B1-F6D71DA8429C}" dt="2021-12-15T23:04:15.694" v="301" actId="12"/>
          <ac:spMkLst>
            <pc:docMk/>
            <pc:sldMk cId="2229491383" sldId="285"/>
            <ac:spMk id="11" creationId="{5CE52D19-6E90-4D44-8D42-34768309C98B}"/>
          </ac:spMkLst>
        </pc:spChg>
      </pc:sldChg>
      <pc:sldChg chg="del">
        <pc:chgData name="Christine Brinker" userId="a6982b8e-4f2d-489f-bd6d-00810c8e7279" providerId="ADAL" clId="{65EAB31F-1938-48FB-81B1-F6D71DA8429C}" dt="2021-12-13T20:02:13.093" v="0" actId="47"/>
        <pc:sldMkLst>
          <pc:docMk/>
          <pc:sldMk cId="214742833" sldId="286"/>
        </pc:sldMkLst>
      </pc:sldChg>
      <pc:sldChg chg="modSp mod">
        <pc:chgData name="Christine Brinker" userId="a6982b8e-4f2d-489f-bd6d-00810c8e7279" providerId="ADAL" clId="{65EAB31F-1938-48FB-81B1-F6D71DA8429C}" dt="2021-12-15T23:14:03.550" v="697" actId="1076"/>
        <pc:sldMkLst>
          <pc:docMk/>
          <pc:sldMk cId="3467220131" sldId="287"/>
        </pc:sldMkLst>
        <pc:spChg chg="mod">
          <ac:chgData name="Christine Brinker" userId="a6982b8e-4f2d-489f-bd6d-00810c8e7279" providerId="ADAL" clId="{65EAB31F-1938-48FB-81B1-F6D71DA8429C}" dt="2021-12-15T23:09:58.100" v="464" actId="1076"/>
          <ac:spMkLst>
            <pc:docMk/>
            <pc:sldMk cId="3467220131" sldId="287"/>
            <ac:spMk id="7" creationId="{643AE538-23DA-4FF7-B9DF-ABB63208D32D}"/>
          </ac:spMkLst>
        </pc:spChg>
        <pc:spChg chg="mod">
          <ac:chgData name="Christine Brinker" userId="a6982b8e-4f2d-489f-bd6d-00810c8e7279" providerId="ADAL" clId="{65EAB31F-1938-48FB-81B1-F6D71DA8429C}" dt="2021-12-15T23:13:51.866" v="687" actId="27636"/>
          <ac:spMkLst>
            <pc:docMk/>
            <pc:sldMk cId="3467220131" sldId="287"/>
            <ac:spMk id="8" creationId="{4A41A8F4-B802-4447-80C0-387EA72DAC9B}"/>
          </ac:spMkLst>
        </pc:spChg>
        <pc:picChg chg="mod">
          <ac:chgData name="Christine Brinker" userId="a6982b8e-4f2d-489f-bd6d-00810c8e7279" providerId="ADAL" clId="{65EAB31F-1938-48FB-81B1-F6D71DA8429C}" dt="2021-12-15T23:14:03.550" v="697" actId="1076"/>
          <ac:picMkLst>
            <pc:docMk/>
            <pc:sldMk cId="3467220131" sldId="287"/>
            <ac:picMk id="5" creationId="{AF56FE05-1083-4957-8F0F-F691570A396F}"/>
          </ac:picMkLst>
        </pc:picChg>
      </pc:sldChg>
      <pc:sldChg chg="del">
        <pc:chgData name="Christine Brinker" userId="a6982b8e-4f2d-489f-bd6d-00810c8e7279" providerId="ADAL" clId="{65EAB31F-1938-48FB-81B1-F6D71DA8429C}" dt="2021-12-13T20:03:19.781" v="2" actId="47"/>
        <pc:sldMkLst>
          <pc:docMk/>
          <pc:sldMk cId="2964052439" sldId="289"/>
        </pc:sldMkLst>
      </pc:sldChg>
      <pc:sldChg chg="modSp mod">
        <pc:chgData name="Christine Brinker" userId="a6982b8e-4f2d-489f-bd6d-00810c8e7279" providerId="ADAL" clId="{65EAB31F-1938-48FB-81B1-F6D71DA8429C}" dt="2021-12-15T23:18:27.698" v="911" actId="14100"/>
        <pc:sldMkLst>
          <pc:docMk/>
          <pc:sldMk cId="1990109598" sldId="292"/>
        </pc:sldMkLst>
        <pc:spChg chg="mod">
          <ac:chgData name="Christine Brinker" userId="a6982b8e-4f2d-489f-bd6d-00810c8e7279" providerId="ADAL" clId="{65EAB31F-1938-48FB-81B1-F6D71DA8429C}" dt="2021-12-15T23:18:02.329" v="908" actId="20577"/>
          <ac:spMkLst>
            <pc:docMk/>
            <pc:sldMk cId="1990109598" sldId="292"/>
            <ac:spMk id="3" creationId="{103B1143-CF29-48EB-AC89-2B0F23126CD2}"/>
          </ac:spMkLst>
        </pc:spChg>
        <pc:graphicFrameChg chg="mod">
          <ac:chgData name="Christine Brinker" userId="a6982b8e-4f2d-489f-bd6d-00810c8e7279" providerId="ADAL" clId="{65EAB31F-1938-48FB-81B1-F6D71DA8429C}" dt="2021-12-15T23:18:27.698" v="911" actId="14100"/>
          <ac:graphicFrameMkLst>
            <pc:docMk/>
            <pc:sldMk cId="1990109598" sldId="292"/>
            <ac:graphicFrameMk id="9" creationId="{0D76796B-4CB6-44C7-B59D-7C8DE2106A08}"/>
          </ac:graphicFrameMkLst>
        </pc:graphicFrameChg>
      </pc:sldChg>
      <pc:sldChg chg="modSp mod ord">
        <pc:chgData name="Christine Brinker" userId="a6982b8e-4f2d-489f-bd6d-00810c8e7279" providerId="ADAL" clId="{65EAB31F-1938-48FB-81B1-F6D71DA8429C}" dt="2021-12-15T23:24:08.768" v="1152" actId="29295"/>
        <pc:sldMkLst>
          <pc:docMk/>
          <pc:sldMk cId="3463327483" sldId="1399"/>
        </pc:sldMkLst>
        <pc:spChg chg="mod">
          <ac:chgData name="Christine Brinker" userId="a6982b8e-4f2d-489f-bd6d-00810c8e7279" providerId="ADAL" clId="{65EAB31F-1938-48FB-81B1-F6D71DA8429C}" dt="2021-12-15T23:23:49.954" v="1091" actId="207"/>
          <ac:spMkLst>
            <pc:docMk/>
            <pc:sldMk cId="3463327483" sldId="1399"/>
            <ac:spMk id="6" creationId="{83D0D6FE-AB5A-458E-891E-FA9BDF1ACED3}"/>
          </ac:spMkLst>
        </pc:spChg>
        <pc:spChg chg="mod">
          <ac:chgData name="Christine Brinker" userId="a6982b8e-4f2d-489f-bd6d-00810c8e7279" providerId="ADAL" clId="{65EAB31F-1938-48FB-81B1-F6D71DA8429C}" dt="2021-12-15T23:23:55.298" v="1092" actId="207"/>
          <ac:spMkLst>
            <pc:docMk/>
            <pc:sldMk cId="3463327483" sldId="1399"/>
            <ac:spMk id="7" creationId="{3CA4112B-FDF6-440A-9869-3AFD42B5856F}"/>
          </ac:spMkLst>
        </pc:spChg>
        <pc:picChg chg="mod">
          <ac:chgData name="Christine Brinker" userId="a6982b8e-4f2d-489f-bd6d-00810c8e7279" providerId="ADAL" clId="{65EAB31F-1938-48FB-81B1-F6D71DA8429C}" dt="2021-12-15T23:24:08.768" v="1152" actId="29295"/>
          <ac:picMkLst>
            <pc:docMk/>
            <pc:sldMk cId="3463327483" sldId="1399"/>
            <ac:picMk id="4" creationId="{D2C9AE5C-298E-43F5-AD53-051FD1D5FBBD}"/>
          </ac:picMkLst>
        </pc:picChg>
      </pc:sldChg>
      <pc:sldChg chg="modSp mod">
        <pc:chgData name="Christine Brinker" userId="a6982b8e-4f2d-489f-bd6d-00810c8e7279" providerId="ADAL" clId="{65EAB31F-1938-48FB-81B1-F6D71DA8429C}" dt="2021-12-15T23:23:29.881" v="1090"/>
        <pc:sldMkLst>
          <pc:docMk/>
          <pc:sldMk cId="2009112804" sldId="1400"/>
        </pc:sldMkLst>
        <pc:spChg chg="mod">
          <ac:chgData name="Christine Brinker" userId="a6982b8e-4f2d-489f-bd6d-00810c8e7279" providerId="ADAL" clId="{65EAB31F-1938-48FB-81B1-F6D71DA8429C}" dt="2021-12-15T23:22:40.244" v="1062" actId="1076"/>
          <ac:spMkLst>
            <pc:docMk/>
            <pc:sldMk cId="2009112804" sldId="1400"/>
            <ac:spMk id="3" creationId="{103B1143-CF29-48EB-AC89-2B0F23126CD2}"/>
          </ac:spMkLst>
        </pc:spChg>
        <pc:spChg chg="mod">
          <ac:chgData name="Christine Brinker" userId="a6982b8e-4f2d-489f-bd6d-00810c8e7279" providerId="ADAL" clId="{65EAB31F-1938-48FB-81B1-F6D71DA8429C}" dt="2021-12-15T23:23:06.723" v="1082" actId="1036"/>
          <ac:spMkLst>
            <pc:docMk/>
            <pc:sldMk cId="2009112804" sldId="1400"/>
            <ac:spMk id="6" creationId="{6C529768-F78B-42E2-9C3A-D627A62AB1F2}"/>
          </ac:spMkLst>
        </pc:spChg>
        <pc:graphicFrameChg chg="mod">
          <ac:chgData name="Christine Brinker" userId="a6982b8e-4f2d-489f-bd6d-00810c8e7279" providerId="ADAL" clId="{65EAB31F-1938-48FB-81B1-F6D71DA8429C}" dt="2021-12-15T23:23:29.881" v="1090"/>
          <ac:graphicFrameMkLst>
            <pc:docMk/>
            <pc:sldMk cId="2009112804" sldId="1400"/>
            <ac:graphicFrameMk id="2" creationId="{2F229D7F-207A-4A4E-B604-E0ACB4FCDF55}"/>
          </ac:graphicFrameMkLst>
        </pc:graphicFrameChg>
      </pc:sldChg>
      <pc:sldChg chg="del">
        <pc:chgData name="Christine Brinker" userId="a6982b8e-4f2d-489f-bd6d-00810c8e7279" providerId="ADAL" clId="{65EAB31F-1938-48FB-81B1-F6D71DA8429C}" dt="2021-12-13T20:06:36.992" v="201" actId="47"/>
        <pc:sldMkLst>
          <pc:docMk/>
          <pc:sldMk cId="325734609" sldId="1401"/>
        </pc:sldMkLst>
      </pc:sldChg>
      <pc:sldChg chg="modSp add del mod">
        <pc:chgData name="Christine Brinker" userId="a6982b8e-4f2d-489f-bd6d-00810c8e7279" providerId="ADAL" clId="{65EAB31F-1938-48FB-81B1-F6D71DA8429C}" dt="2021-12-15T23:14:13.639" v="698" actId="47"/>
        <pc:sldMkLst>
          <pc:docMk/>
          <pc:sldMk cId="208130510" sldId="1402"/>
        </pc:sldMkLst>
        <pc:spChg chg="mod">
          <ac:chgData name="Christine Brinker" userId="a6982b8e-4f2d-489f-bd6d-00810c8e7279" providerId="ADAL" clId="{65EAB31F-1938-48FB-81B1-F6D71DA8429C}" dt="2021-12-13T20:03:42.931" v="25" actId="20577"/>
          <ac:spMkLst>
            <pc:docMk/>
            <pc:sldMk cId="208130510" sldId="1402"/>
            <ac:spMk id="7" creationId="{643AE538-23DA-4FF7-B9DF-ABB63208D32D}"/>
          </ac:spMkLst>
        </pc:spChg>
        <pc:spChg chg="mod">
          <ac:chgData name="Christine Brinker" userId="a6982b8e-4f2d-489f-bd6d-00810c8e7279" providerId="ADAL" clId="{65EAB31F-1938-48FB-81B1-F6D71DA8429C}" dt="2021-12-13T20:06:25.455" v="200" actId="20577"/>
          <ac:spMkLst>
            <pc:docMk/>
            <pc:sldMk cId="208130510" sldId="1402"/>
            <ac:spMk id="8" creationId="{4A41A8F4-B802-4447-80C0-387EA72DAC9B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i="0" u="none" strike="noStrike" kern="1200" cap="all" spc="120" normalizeH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0" cap="all" baseline="0">
                <a:effectLst/>
              </a:rPr>
              <a:t>office Buildings</a:t>
            </a:r>
            <a:endParaRPr lang="en-US" sz="1600">
              <a:effectLst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ysClr val="windowText" lastClr="000000">
                    <a:lumMod val="65000"/>
                    <a:lumOff val="35000"/>
                  </a:sysClr>
                </a:solidFill>
              </a:defRPr>
            </a:pPr>
            <a:r>
              <a:rPr lang="en-US" sz="1600"/>
              <a:t>Sample Interim</a:t>
            </a:r>
            <a:r>
              <a:rPr lang="en-US" sz="1600" baseline="0"/>
              <a:t> &amp; final Targets</a:t>
            </a:r>
            <a:r>
              <a:rPr lang="en-US" sz="1600"/>
              <a:t>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600" b="1" i="0" u="none" strike="noStrike" kern="1200" cap="all" spc="120" normalizeH="0" baseline="0">
              <a:solidFill>
                <a:sysClr val="windowText" lastClr="000000">
                  <a:lumMod val="65000"/>
                  <a:lumOff val="35000"/>
                </a:sys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Office A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70C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Sheet1!$B$1:$E$1</c:f>
              <c:strCache>
                <c:ptCount val="4"/>
                <c:pt idx="0">
                  <c:v>Baseline (2019)</c:v>
                </c:pt>
                <c:pt idx="1">
                  <c:v>Interim 1 (2024)</c:v>
                </c:pt>
                <c:pt idx="2">
                  <c:v>Interim 2 (2027)</c:v>
                </c:pt>
                <c:pt idx="3">
                  <c:v>Final 
(2030)</c:v>
                </c:pt>
              </c:strCache>
            </c:strRef>
          </c:cat>
          <c:val>
            <c:numRef>
              <c:f>Sheet1!$B$2:$E$2</c:f>
              <c:numCache>
                <c:formatCode>_(* #,##0_);_(* \(#,##0\);_(* "-"??_);_(@_)</c:formatCode>
                <c:ptCount val="4"/>
                <c:pt idx="0">
                  <c:v>100</c:v>
                </c:pt>
                <c:pt idx="1">
                  <c:v>83.333333333333329</c:v>
                </c:pt>
                <c:pt idx="2">
                  <c:v>66.666666666666657</c:v>
                </c:pt>
                <c:pt idx="3">
                  <c:v>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3EC-4C77-BB76-527E5ACCE587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Office B</c:v>
                </c:pt>
              </c:strCache>
            </c:strRef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square"/>
            <c:size val="6"/>
            <c:spPr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</a:ln>
              <a:effectLst/>
            </c:spPr>
          </c:marker>
          <c:dLbls>
            <c:dLbl>
              <c:idx val="1"/>
              <c:layout>
                <c:manualLayout>
                  <c:x val="-3.7772562083585703E-2"/>
                  <c:y val="-5.145941076892015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3EC-4C77-BB76-527E5ACCE587}"/>
                </c:ext>
              </c:extLst>
            </c:dLbl>
            <c:dLbl>
              <c:idx val="2"/>
              <c:layout>
                <c:manualLayout>
                  <c:x val="-5.9140083451107155E-2"/>
                  <c:y val="-2.77907717156657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3EC-4C77-BB76-527E5ACCE58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Sheet1!$B$1:$E$1</c:f>
              <c:strCache>
                <c:ptCount val="4"/>
                <c:pt idx="0">
                  <c:v>Baseline (2019)</c:v>
                </c:pt>
                <c:pt idx="1">
                  <c:v>Interim 1 (2024)</c:v>
                </c:pt>
                <c:pt idx="2">
                  <c:v>Interim 2 (2027)</c:v>
                </c:pt>
                <c:pt idx="3">
                  <c:v>Final 
(2030)</c:v>
                </c:pt>
              </c:strCache>
            </c:strRef>
          </c:cat>
          <c:val>
            <c:numRef>
              <c:f>Sheet1!$B$3:$E$3</c:f>
              <c:numCache>
                <c:formatCode>_(* #,##0_);_(* \(#,##0\);_(* "-"??_);_(@_)</c:formatCode>
                <c:ptCount val="4"/>
                <c:pt idx="0">
                  <c:v>80</c:v>
                </c:pt>
                <c:pt idx="1">
                  <c:v>70</c:v>
                </c:pt>
                <c:pt idx="2">
                  <c:v>60</c:v>
                </c:pt>
                <c:pt idx="3">
                  <c:v>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3EC-4C77-BB76-527E5ACCE587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Office C</c:v>
                </c:pt>
              </c:strCache>
            </c:strRef>
          </c:tx>
          <c:spPr>
            <a:ln w="22225" cap="rnd">
              <a:solidFill>
                <a:schemeClr val="accent3"/>
              </a:solidFill>
              <a:round/>
            </a:ln>
            <a:effectLst/>
          </c:spPr>
          <c:marker>
            <c:symbol val="triangle"/>
            <c:size val="6"/>
            <c:spPr>
              <a:solidFill>
                <a:schemeClr val="accent3"/>
              </a:solidFill>
              <a:ln w="9525">
                <a:solidFill>
                  <a:schemeClr val="accent3"/>
                </a:solidFill>
                <a:round/>
              </a:ln>
              <a:effectLst/>
            </c:spPr>
          </c:marker>
          <c:dLbls>
            <c:dLbl>
              <c:idx val="0"/>
              <c:layout>
                <c:manualLayout>
                  <c:x val="-3.7772562083585703E-2"/>
                  <c:y val="4.321514544409759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3EC-4C77-BB76-527E5ACCE587}"/>
                </c:ext>
              </c:extLst>
            </c:dLbl>
            <c:dLbl>
              <c:idx val="1"/>
              <c:layout>
                <c:manualLayout>
                  <c:x val="-3.7772562083585703E-2"/>
                  <c:y val="3.92703722685551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3EC-4C77-BB76-527E5ACCE587}"/>
                </c:ext>
              </c:extLst>
            </c:dLbl>
            <c:dLbl>
              <c:idx val="2"/>
              <c:layout>
                <c:manualLayout>
                  <c:x val="-4.6319570630594255E-2"/>
                  <c:y val="3.927037226855504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3EC-4C77-BB76-527E5ACCE587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63EC-4C77-BB76-527E5ACCE58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>
                        <a:lumMod val="6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Sheet1!$B$1:$E$1</c:f>
              <c:strCache>
                <c:ptCount val="4"/>
                <c:pt idx="0">
                  <c:v>Baseline (2019)</c:v>
                </c:pt>
                <c:pt idx="1">
                  <c:v>Interim 1 (2024)</c:v>
                </c:pt>
                <c:pt idx="2">
                  <c:v>Interim 2 (2027)</c:v>
                </c:pt>
                <c:pt idx="3">
                  <c:v>Final 
(2030)</c:v>
                </c:pt>
              </c:strCache>
            </c:strRef>
          </c:cat>
          <c:val>
            <c:numRef>
              <c:f>Sheet1!$B$4:$E$4</c:f>
              <c:numCache>
                <c:formatCode>_(* #,##0_);_(* \(#,##0\);_(* "-"??_);_(@_)</c:formatCode>
                <c:ptCount val="4"/>
                <c:pt idx="0">
                  <c:v>60</c:v>
                </c:pt>
                <c:pt idx="1">
                  <c:v>56.666666666666664</c:v>
                </c:pt>
                <c:pt idx="2">
                  <c:v>53.333333333333329</c:v>
                </c:pt>
                <c:pt idx="3">
                  <c:v>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63EC-4C77-BB76-527E5ACCE587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859505312"/>
        <c:axId val="859507280"/>
      </c:lineChart>
      <c:catAx>
        <c:axId val="8595053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9507280"/>
        <c:crosses val="autoZero"/>
        <c:auto val="1"/>
        <c:lblAlgn val="ctr"/>
        <c:lblOffset val="100"/>
        <c:noMultiLvlLbl val="0"/>
      </c:catAx>
      <c:valAx>
        <c:axId val="859507280"/>
        <c:scaling>
          <c:orientation val="minMax"/>
          <c:min val="4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/>
                  <a:t>Site Energy Use Intensity (kbtu/sf/yr)</a:t>
                </a:r>
              </a:p>
            </c:rich>
          </c:tx>
          <c:layout>
            <c:manualLayout>
              <c:xMode val="edge"/>
              <c:yMode val="edge"/>
              <c:x val="2.1367521367521368E-2"/>
              <c:y val="0.1867491563554555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(* #,##0_);_(* \(#,##0\);_(* &quot;-&quot;??_);_(@_)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59505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solidFill>
        <a:sysClr val="window" lastClr="FFFFFF">
          <a:lumMod val="75000"/>
        </a:sys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1B423A-9B3B-4424-9319-1CE2DD3628CA}" type="doc">
      <dgm:prSet loTypeId="urn:microsoft.com/office/officeart/2011/layout/Circle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3A84915-382E-4C6E-84C4-B3F5B5084BA3}">
      <dgm:prSet phldrT="[Text]"/>
      <dgm:spPr/>
      <dgm:t>
        <a:bodyPr/>
        <a:lstStyle/>
        <a:p>
          <a:r>
            <a:rPr lang="en-US" b="1" dirty="0"/>
            <a:t>2022: EDUCATION</a:t>
          </a:r>
        </a:p>
      </dgm:t>
    </dgm:pt>
    <dgm:pt modelId="{56AC595D-ABF4-41CB-B519-39825BC0914B}" type="parTrans" cxnId="{9E88C09D-C6F9-474E-AB9A-E1AD30D9FC59}">
      <dgm:prSet/>
      <dgm:spPr/>
      <dgm:t>
        <a:bodyPr/>
        <a:lstStyle/>
        <a:p>
          <a:endParaRPr lang="en-US"/>
        </a:p>
      </dgm:t>
    </dgm:pt>
    <dgm:pt modelId="{FC85BD79-B3B4-46AF-8558-598542257DDF}" type="sibTrans" cxnId="{9E88C09D-C6F9-474E-AB9A-E1AD30D9FC59}">
      <dgm:prSet/>
      <dgm:spPr/>
      <dgm:t>
        <a:bodyPr/>
        <a:lstStyle/>
        <a:p>
          <a:endParaRPr lang="en-US"/>
        </a:p>
      </dgm:t>
    </dgm:pt>
    <dgm:pt modelId="{481DC2B3-D8EB-4604-96A4-D178ED74CBBD}">
      <dgm:prSet phldrT="[Text]"/>
      <dgm:spPr/>
      <dgm:t>
        <a:bodyPr/>
        <a:lstStyle/>
        <a:p>
          <a:r>
            <a:rPr lang="en-US" b="1" dirty="0"/>
            <a:t>2023: INCENTIVES &amp; PERMITTING PARITY</a:t>
          </a:r>
        </a:p>
      </dgm:t>
    </dgm:pt>
    <dgm:pt modelId="{217798AE-56A7-44A1-9834-8CB8C204A037}" type="parTrans" cxnId="{AFCA87AE-D531-411F-A42E-F9CFFA8BB5E4}">
      <dgm:prSet/>
      <dgm:spPr/>
      <dgm:t>
        <a:bodyPr/>
        <a:lstStyle/>
        <a:p>
          <a:endParaRPr lang="en-US"/>
        </a:p>
      </dgm:t>
    </dgm:pt>
    <dgm:pt modelId="{5530D286-F8A0-4D58-AA5D-AEBC0A88F39D}" type="sibTrans" cxnId="{AFCA87AE-D531-411F-A42E-F9CFFA8BB5E4}">
      <dgm:prSet/>
      <dgm:spPr/>
      <dgm:t>
        <a:bodyPr/>
        <a:lstStyle/>
        <a:p>
          <a:endParaRPr lang="en-US"/>
        </a:p>
      </dgm:t>
    </dgm:pt>
    <dgm:pt modelId="{C2E09028-6991-40F3-8ADA-DA2A7ACB890E}">
      <dgm:prSet phldrT="[Text]"/>
      <dgm:spPr>
        <a:ln>
          <a:solidFill>
            <a:srgbClr val="006666"/>
          </a:solidFill>
        </a:ln>
      </dgm:spPr>
      <dgm:t>
        <a:bodyPr/>
        <a:lstStyle/>
        <a:p>
          <a:r>
            <a:rPr lang="en-US" b="1" dirty="0"/>
            <a:t>2024: </a:t>
          </a:r>
          <a:br>
            <a:rPr lang="en-US" b="1" dirty="0"/>
          </a:br>
          <a:r>
            <a:rPr lang="en-US" b="1" dirty="0"/>
            <a:t>PARTIAL ELECTRIFICATION AT SYSTEM REPLACEMENT IF COST-EFFECTIVE</a:t>
          </a:r>
        </a:p>
      </dgm:t>
    </dgm:pt>
    <dgm:pt modelId="{9A5081DB-E733-4F1B-96DA-305E158A7D3A}" type="parTrans" cxnId="{3236C32F-A25B-4539-BD05-322AA8CE8AED}">
      <dgm:prSet/>
      <dgm:spPr/>
      <dgm:t>
        <a:bodyPr/>
        <a:lstStyle/>
        <a:p>
          <a:endParaRPr lang="en-US"/>
        </a:p>
      </dgm:t>
    </dgm:pt>
    <dgm:pt modelId="{5C572C27-CC10-4E15-B7BB-4AA6E12B7E43}" type="sibTrans" cxnId="{3236C32F-A25B-4539-BD05-322AA8CE8AED}">
      <dgm:prSet/>
      <dgm:spPr/>
      <dgm:t>
        <a:bodyPr/>
        <a:lstStyle/>
        <a:p>
          <a:endParaRPr lang="en-US"/>
        </a:p>
      </dgm:t>
    </dgm:pt>
    <dgm:pt modelId="{C487088E-F038-446D-AA4D-466BABD29D5A}" type="pres">
      <dgm:prSet presAssocID="{E81B423A-9B3B-4424-9319-1CE2DD3628CA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14013C73-6386-447A-9EF9-569C0BBE28C0}" type="pres">
      <dgm:prSet presAssocID="{C2E09028-6991-40F3-8ADA-DA2A7ACB890E}" presName="Accent3" presStyleCnt="0"/>
      <dgm:spPr/>
    </dgm:pt>
    <dgm:pt modelId="{5343E434-6A77-4C70-8DCD-4C8868C5405B}" type="pres">
      <dgm:prSet presAssocID="{C2E09028-6991-40F3-8ADA-DA2A7ACB890E}" presName="Accent" presStyleLbl="node1" presStyleIdx="0" presStyleCnt="3" custLinFactNeighborY="-9"/>
      <dgm:spPr>
        <a:solidFill>
          <a:srgbClr val="006666"/>
        </a:solidFill>
      </dgm:spPr>
    </dgm:pt>
    <dgm:pt modelId="{5CD33CD2-A7CF-4C4C-8BA0-7B690081DCAB}" type="pres">
      <dgm:prSet presAssocID="{C2E09028-6991-40F3-8ADA-DA2A7ACB890E}" presName="ParentBackground3" presStyleCnt="0"/>
      <dgm:spPr/>
    </dgm:pt>
    <dgm:pt modelId="{18CCF5BC-0AAB-4B43-BEE6-75F9C061140D}" type="pres">
      <dgm:prSet presAssocID="{C2E09028-6991-40F3-8ADA-DA2A7ACB890E}" presName="ParentBackground" presStyleLbl="fgAcc1" presStyleIdx="0" presStyleCnt="3" custLinFactNeighborY="-9"/>
      <dgm:spPr/>
    </dgm:pt>
    <dgm:pt modelId="{62CED8B7-F140-4FCA-A4EC-5FF0BBFB696B}" type="pres">
      <dgm:prSet presAssocID="{C2E09028-6991-40F3-8ADA-DA2A7ACB890E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6DC60149-F9F1-453B-9691-8E65E14C86F5}" type="pres">
      <dgm:prSet presAssocID="{481DC2B3-D8EB-4604-96A4-D178ED74CBBD}" presName="Accent2" presStyleCnt="0"/>
      <dgm:spPr/>
    </dgm:pt>
    <dgm:pt modelId="{035F48D4-BB72-4A90-ADF7-8378DF00562A}" type="pres">
      <dgm:prSet presAssocID="{481DC2B3-D8EB-4604-96A4-D178ED74CBBD}" presName="Accent" presStyleLbl="node1" presStyleIdx="1" presStyleCnt="3" custLinFactNeighborX="0" custLinFactNeighborY="0"/>
      <dgm:spPr>
        <a:solidFill>
          <a:srgbClr val="006666"/>
        </a:solidFill>
      </dgm:spPr>
    </dgm:pt>
    <dgm:pt modelId="{54514813-4016-46F5-AA2D-6F257E479E89}" type="pres">
      <dgm:prSet presAssocID="{481DC2B3-D8EB-4604-96A4-D178ED74CBBD}" presName="ParentBackground2" presStyleCnt="0"/>
      <dgm:spPr/>
    </dgm:pt>
    <dgm:pt modelId="{CD74C012-20A8-443E-95D9-BA8C1B45F770}" type="pres">
      <dgm:prSet presAssocID="{481DC2B3-D8EB-4604-96A4-D178ED74CBBD}" presName="ParentBackground" presStyleLbl="fgAcc1" presStyleIdx="1" presStyleCnt="3"/>
      <dgm:spPr/>
    </dgm:pt>
    <dgm:pt modelId="{6D6F12B8-0E41-49C9-A027-C68828697CCE}" type="pres">
      <dgm:prSet presAssocID="{481DC2B3-D8EB-4604-96A4-D178ED74CBBD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933995AB-D932-49C4-97EB-05C9E45056AB}" type="pres">
      <dgm:prSet presAssocID="{53A84915-382E-4C6E-84C4-B3F5B5084BA3}" presName="Accent1" presStyleCnt="0"/>
      <dgm:spPr/>
    </dgm:pt>
    <dgm:pt modelId="{4A651569-72AD-423E-9755-FC9C4C33C804}" type="pres">
      <dgm:prSet presAssocID="{53A84915-382E-4C6E-84C4-B3F5B5084BA3}" presName="Accent" presStyleLbl="node1" presStyleIdx="2" presStyleCnt="3" custLinFactNeighborY="-2358"/>
      <dgm:spPr>
        <a:solidFill>
          <a:srgbClr val="006666"/>
        </a:solidFill>
      </dgm:spPr>
    </dgm:pt>
    <dgm:pt modelId="{7D7B1EE3-52DE-490F-93B3-8B4D739C851A}" type="pres">
      <dgm:prSet presAssocID="{53A84915-382E-4C6E-84C4-B3F5B5084BA3}" presName="ParentBackground1" presStyleCnt="0"/>
      <dgm:spPr/>
    </dgm:pt>
    <dgm:pt modelId="{C987A9EE-B88D-41FB-B24D-BCA814D2069A}" type="pres">
      <dgm:prSet presAssocID="{53A84915-382E-4C6E-84C4-B3F5B5084BA3}" presName="ParentBackground" presStyleLbl="fgAcc1" presStyleIdx="2" presStyleCnt="3" custLinFactNeighborY="-4065"/>
      <dgm:spPr/>
    </dgm:pt>
    <dgm:pt modelId="{1E8B7806-1130-45CB-9108-1FBA1F8529E5}" type="pres">
      <dgm:prSet presAssocID="{53A84915-382E-4C6E-84C4-B3F5B5084BA3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AD88572A-DACE-458D-9D13-0EAD85DE5207}" type="presOf" srcId="{C2E09028-6991-40F3-8ADA-DA2A7ACB890E}" destId="{18CCF5BC-0AAB-4B43-BEE6-75F9C061140D}" srcOrd="0" destOrd="0" presId="urn:microsoft.com/office/officeart/2011/layout/CircleProcess"/>
    <dgm:cxn modelId="{3236C32F-A25B-4539-BD05-322AA8CE8AED}" srcId="{E81B423A-9B3B-4424-9319-1CE2DD3628CA}" destId="{C2E09028-6991-40F3-8ADA-DA2A7ACB890E}" srcOrd="2" destOrd="0" parTransId="{9A5081DB-E733-4F1B-96DA-305E158A7D3A}" sibTransId="{5C572C27-CC10-4E15-B7BB-4AA6E12B7E43}"/>
    <dgm:cxn modelId="{44D0DE3B-3102-4A7F-ADA5-D14CE817050B}" type="presOf" srcId="{481DC2B3-D8EB-4604-96A4-D178ED74CBBD}" destId="{6D6F12B8-0E41-49C9-A027-C68828697CCE}" srcOrd="1" destOrd="0" presId="urn:microsoft.com/office/officeart/2011/layout/CircleProcess"/>
    <dgm:cxn modelId="{61B02A5C-8B0B-4391-972B-188DCB232986}" type="presOf" srcId="{E81B423A-9B3B-4424-9319-1CE2DD3628CA}" destId="{C487088E-F038-446D-AA4D-466BABD29D5A}" srcOrd="0" destOrd="0" presId="urn:microsoft.com/office/officeart/2011/layout/CircleProcess"/>
    <dgm:cxn modelId="{9E88C09D-C6F9-474E-AB9A-E1AD30D9FC59}" srcId="{E81B423A-9B3B-4424-9319-1CE2DD3628CA}" destId="{53A84915-382E-4C6E-84C4-B3F5B5084BA3}" srcOrd="0" destOrd="0" parTransId="{56AC595D-ABF4-41CB-B519-39825BC0914B}" sibTransId="{FC85BD79-B3B4-46AF-8558-598542257DDF}"/>
    <dgm:cxn modelId="{7448B4A6-18F5-4504-8F90-9CA4188A34BB}" type="presOf" srcId="{C2E09028-6991-40F3-8ADA-DA2A7ACB890E}" destId="{62CED8B7-F140-4FCA-A4EC-5FF0BBFB696B}" srcOrd="1" destOrd="0" presId="urn:microsoft.com/office/officeart/2011/layout/CircleProcess"/>
    <dgm:cxn modelId="{0E9F16AE-829F-49C7-B1DA-9B995D19EE65}" type="presOf" srcId="{481DC2B3-D8EB-4604-96A4-D178ED74CBBD}" destId="{CD74C012-20A8-443E-95D9-BA8C1B45F770}" srcOrd="0" destOrd="0" presId="urn:microsoft.com/office/officeart/2011/layout/CircleProcess"/>
    <dgm:cxn modelId="{AFCA87AE-D531-411F-A42E-F9CFFA8BB5E4}" srcId="{E81B423A-9B3B-4424-9319-1CE2DD3628CA}" destId="{481DC2B3-D8EB-4604-96A4-D178ED74CBBD}" srcOrd="1" destOrd="0" parTransId="{217798AE-56A7-44A1-9834-8CB8C204A037}" sibTransId="{5530D286-F8A0-4D58-AA5D-AEBC0A88F39D}"/>
    <dgm:cxn modelId="{F720E2AE-5561-4B2F-8097-FA795E4EC543}" type="presOf" srcId="{53A84915-382E-4C6E-84C4-B3F5B5084BA3}" destId="{1E8B7806-1130-45CB-9108-1FBA1F8529E5}" srcOrd="1" destOrd="0" presId="urn:microsoft.com/office/officeart/2011/layout/CircleProcess"/>
    <dgm:cxn modelId="{6AA976FF-C7D0-44F8-94FB-BDACEF284A59}" type="presOf" srcId="{53A84915-382E-4C6E-84C4-B3F5B5084BA3}" destId="{C987A9EE-B88D-41FB-B24D-BCA814D2069A}" srcOrd="0" destOrd="0" presId="urn:microsoft.com/office/officeart/2011/layout/CircleProcess"/>
    <dgm:cxn modelId="{2F451475-5886-4845-B643-561F5FB77FA4}" type="presParOf" srcId="{C487088E-F038-446D-AA4D-466BABD29D5A}" destId="{14013C73-6386-447A-9EF9-569C0BBE28C0}" srcOrd="0" destOrd="0" presId="urn:microsoft.com/office/officeart/2011/layout/CircleProcess"/>
    <dgm:cxn modelId="{39FA33D7-7B41-44EE-933A-B91BBB9EE948}" type="presParOf" srcId="{14013C73-6386-447A-9EF9-569C0BBE28C0}" destId="{5343E434-6A77-4C70-8DCD-4C8868C5405B}" srcOrd="0" destOrd="0" presId="urn:microsoft.com/office/officeart/2011/layout/CircleProcess"/>
    <dgm:cxn modelId="{103C82E6-3B51-4B18-9D01-132F834A3919}" type="presParOf" srcId="{C487088E-F038-446D-AA4D-466BABD29D5A}" destId="{5CD33CD2-A7CF-4C4C-8BA0-7B690081DCAB}" srcOrd="1" destOrd="0" presId="urn:microsoft.com/office/officeart/2011/layout/CircleProcess"/>
    <dgm:cxn modelId="{C6EEC4E1-EC08-4B3B-8909-504535210E69}" type="presParOf" srcId="{5CD33CD2-A7CF-4C4C-8BA0-7B690081DCAB}" destId="{18CCF5BC-0AAB-4B43-BEE6-75F9C061140D}" srcOrd="0" destOrd="0" presId="urn:microsoft.com/office/officeart/2011/layout/CircleProcess"/>
    <dgm:cxn modelId="{EC6A748B-8065-4664-A0BA-4F1052661931}" type="presParOf" srcId="{C487088E-F038-446D-AA4D-466BABD29D5A}" destId="{62CED8B7-F140-4FCA-A4EC-5FF0BBFB696B}" srcOrd="2" destOrd="0" presId="urn:microsoft.com/office/officeart/2011/layout/CircleProcess"/>
    <dgm:cxn modelId="{570F5609-A9C0-4D70-8490-56ECBBFE2641}" type="presParOf" srcId="{C487088E-F038-446D-AA4D-466BABD29D5A}" destId="{6DC60149-F9F1-453B-9691-8E65E14C86F5}" srcOrd="3" destOrd="0" presId="urn:microsoft.com/office/officeart/2011/layout/CircleProcess"/>
    <dgm:cxn modelId="{00C1E57D-55D0-47A3-9928-3FF03B5B7988}" type="presParOf" srcId="{6DC60149-F9F1-453B-9691-8E65E14C86F5}" destId="{035F48D4-BB72-4A90-ADF7-8378DF00562A}" srcOrd="0" destOrd="0" presId="urn:microsoft.com/office/officeart/2011/layout/CircleProcess"/>
    <dgm:cxn modelId="{AD018A30-3F21-4864-ABAD-CFFCA6F9DE28}" type="presParOf" srcId="{C487088E-F038-446D-AA4D-466BABD29D5A}" destId="{54514813-4016-46F5-AA2D-6F257E479E89}" srcOrd="4" destOrd="0" presId="urn:microsoft.com/office/officeart/2011/layout/CircleProcess"/>
    <dgm:cxn modelId="{26397C11-C391-486E-9CDE-2527590D1EDF}" type="presParOf" srcId="{54514813-4016-46F5-AA2D-6F257E479E89}" destId="{CD74C012-20A8-443E-95D9-BA8C1B45F770}" srcOrd="0" destOrd="0" presId="urn:microsoft.com/office/officeart/2011/layout/CircleProcess"/>
    <dgm:cxn modelId="{131E0B5F-E952-4F97-A520-C088C28C14C2}" type="presParOf" srcId="{C487088E-F038-446D-AA4D-466BABD29D5A}" destId="{6D6F12B8-0E41-49C9-A027-C68828697CCE}" srcOrd="5" destOrd="0" presId="urn:microsoft.com/office/officeart/2011/layout/CircleProcess"/>
    <dgm:cxn modelId="{2223AE25-630A-4343-AD78-AECAEDF00668}" type="presParOf" srcId="{C487088E-F038-446D-AA4D-466BABD29D5A}" destId="{933995AB-D932-49C4-97EB-05C9E45056AB}" srcOrd="6" destOrd="0" presId="urn:microsoft.com/office/officeart/2011/layout/CircleProcess"/>
    <dgm:cxn modelId="{A61966EC-D6D9-4DD7-9366-530B3E569EAE}" type="presParOf" srcId="{933995AB-D932-49C4-97EB-05C9E45056AB}" destId="{4A651569-72AD-423E-9755-FC9C4C33C804}" srcOrd="0" destOrd="0" presId="urn:microsoft.com/office/officeart/2011/layout/CircleProcess"/>
    <dgm:cxn modelId="{617565E6-6BF4-4364-B636-A8A1373E6B76}" type="presParOf" srcId="{C487088E-F038-446D-AA4D-466BABD29D5A}" destId="{7D7B1EE3-52DE-490F-93B3-8B4D739C851A}" srcOrd="7" destOrd="0" presId="urn:microsoft.com/office/officeart/2011/layout/CircleProcess"/>
    <dgm:cxn modelId="{6023E6B8-9FD3-497C-9502-A9DC3C041802}" type="presParOf" srcId="{7D7B1EE3-52DE-490F-93B3-8B4D739C851A}" destId="{C987A9EE-B88D-41FB-B24D-BCA814D2069A}" srcOrd="0" destOrd="0" presId="urn:microsoft.com/office/officeart/2011/layout/CircleProcess"/>
    <dgm:cxn modelId="{58E110CE-9513-47B2-88D8-A3C37ED68DEF}" type="presParOf" srcId="{C487088E-F038-446D-AA4D-466BABD29D5A}" destId="{1E8B7806-1130-45CB-9108-1FBA1F8529E5}" srcOrd="8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43E434-6A77-4C70-8DCD-4C8868C5405B}">
      <dsp:nvSpPr>
        <dsp:cNvPr id="0" name=""/>
        <dsp:cNvSpPr/>
      </dsp:nvSpPr>
      <dsp:spPr>
        <a:xfrm>
          <a:off x="5625185" y="1482198"/>
          <a:ext cx="2453805" cy="2454259"/>
        </a:xfrm>
        <a:prstGeom prst="ellipse">
          <a:avLst/>
        </a:prstGeom>
        <a:solidFill>
          <a:srgbClr val="0066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CCF5BC-0AAB-4B43-BEE6-75F9C061140D}">
      <dsp:nvSpPr>
        <dsp:cNvPr id="0" name=""/>
        <dsp:cNvSpPr/>
      </dsp:nvSpPr>
      <dsp:spPr>
        <a:xfrm>
          <a:off x="5706659" y="1564036"/>
          <a:ext cx="2290857" cy="2290613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666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2024: </a:t>
          </a:r>
          <a:br>
            <a:rPr lang="en-US" sz="1700" b="1" kern="1200" dirty="0"/>
          </a:br>
          <a:r>
            <a:rPr lang="en-US" sz="1700" b="1" kern="1200" dirty="0"/>
            <a:t>PARTIAL ELECTRIFICATION AT SYSTEM REPLACEMENT IF COST-EFFECTIVE</a:t>
          </a:r>
        </a:p>
      </dsp:txBody>
      <dsp:txXfrm>
        <a:off x="6034153" y="1891328"/>
        <a:ext cx="1635870" cy="1636029"/>
      </dsp:txXfrm>
    </dsp:sp>
    <dsp:sp modelId="{035F48D4-BB72-4A90-ADF7-8378DF00562A}">
      <dsp:nvSpPr>
        <dsp:cNvPr id="0" name=""/>
        <dsp:cNvSpPr/>
      </dsp:nvSpPr>
      <dsp:spPr>
        <a:xfrm rot="2700000">
          <a:off x="3092062" y="1485386"/>
          <a:ext cx="2447894" cy="2447894"/>
        </a:xfrm>
        <a:prstGeom prst="teardrop">
          <a:avLst>
            <a:gd name="adj" fmla="val 100000"/>
          </a:avLst>
        </a:prstGeom>
        <a:solidFill>
          <a:srgbClr val="0066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74C012-20A8-443E-95D9-BA8C1B45F770}">
      <dsp:nvSpPr>
        <dsp:cNvPr id="0" name=""/>
        <dsp:cNvSpPr/>
      </dsp:nvSpPr>
      <dsp:spPr>
        <a:xfrm>
          <a:off x="3170581" y="1564242"/>
          <a:ext cx="2290857" cy="2290613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2023: INCENTIVES &amp; PERMITTING PARITY</a:t>
          </a:r>
        </a:p>
      </dsp:txBody>
      <dsp:txXfrm>
        <a:off x="3498075" y="1891534"/>
        <a:ext cx="1635870" cy="1636029"/>
      </dsp:txXfrm>
    </dsp:sp>
    <dsp:sp modelId="{4A651569-72AD-423E-9755-FC9C4C33C804}">
      <dsp:nvSpPr>
        <dsp:cNvPr id="0" name=""/>
        <dsp:cNvSpPr/>
      </dsp:nvSpPr>
      <dsp:spPr>
        <a:xfrm rot="2700000">
          <a:off x="555984" y="1403539"/>
          <a:ext cx="2447894" cy="2447894"/>
        </a:xfrm>
        <a:prstGeom prst="teardrop">
          <a:avLst>
            <a:gd name="adj" fmla="val 100000"/>
          </a:avLst>
        </a:prstGeom>
        <a:solidFill>
          <a:srgbClr val="0066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87A9EE-B88D-41FB-B24D-BCA814D2069A}">
      <dsp:nvSpPr>
        <dsp:cNvPr id="0" name=""/>
        <dsp:cNvSpPr/>
      </dsp:nvSpPr>
      <dsp:spPr>
        <a:xfrm>
          <a:off x="634503" y="1471128"/>
          <a:ext cx="2290857" cy="2290613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2022: EDUCATION</a:t>
          </a:r>
        </a:p>
      </dsp:txBody>
      <dsp:txXfrm>
        <a:off x="961997" y="1798420"/>
        <a:ext cx="1635870" cy="16360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1145B5-235A-407A-9D97-6ABA8FC324B3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5FB1E1-4AF3-4B71-AA3A-03122AB557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7448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5FB1E1-4AF3-4B71-AA3A-03122AB5575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38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CEFFB5-F725-4355-9E60-E209FB55E7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35959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Guiding principles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Focus on people and real human lives.  Improve overall well-being. 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Account for disparate climate impacts and historic racial inequities in Denver.  Accelerate positive impacts to low-income and BIPOC communities from a clean energy transition.</a:t>
            </a: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Provide for multiple pathways, rather than one-size-fits-all.</a:t>
            </a: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Ensure policies are achievable, workable on the ground, effective, and sustainable.</a:t>
            </a: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Seek cost-effective strategies.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Seek ‘eager compliance’ among building owners and managers by ensuring solutions are achievable, well supported, and rolled out gradually and strategically.  Consider flexible compliance options that are both performance-based and prescriptive.</a:t>
            </a: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Recommend incentives with financing to ensure all Denver buildings, and especially low-income communities, benefit from and can comply with the policy.</a:t>
            </a: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Allow for flexibility with changing circumstances, such as technologies becoming cost effective.</a:t>
            </a: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Minimize unnecessary requirements.</a:t>
            </a: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Seek mutually supportive co-benefits (e.g., lowered heating/cooling costs, improved air quality).</a:t>
            </a: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Benefit local families and Denver’s economy by providing for robust job training/ workforce. transition and good, livable, new jobs that help alleviate the economic devastation of COVID-19.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Seek to attract new businesses by making Denver one of the greenest cities in the country. </a:t>
            </a: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Recognize Denver is unique but don’t reinvent wheels; learn from what is working elsewhere.</a:t>
            </a: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We must get to Net Zero Energy to solve climate change for our children’s future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614907-2E78-4753-9CB2-8D6F9BAA15F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4719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5FB1E1-4AF3-4B71-AA3A-03122AB5575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373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35F15-A9BB-EF4B-A7BE-2CC6DB29B0D8}" type="datetimeFigureOut">
              <a:rPr lang="en-US" smtClean="0"/>
              <a:pPr/>
              <a:t>12/15/2021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B67A9-91E7-B54A-B9B2-AB0BCF4DE6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6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6AC0F-1F2F-423D-8588-B71587104DE7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235AA-9429-450F-89A0-D75192B24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017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03_Title and Content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0" y="1377951"/>
            <a:ext cx="9144000" cy="1290639"/>
          </a:xfrm>
        </p:spPr>
        <p:txBody>
          <a:bodyPr>
            <a:normAutofit/>
          </a:bodyPr>
          <a:lstStyle>
            <a:lvl1pPr algn="l">
              <a:defRPr sz="5067" baseline="0">
                <a:solidFill>
                  <a:srgbClr val="D9531E"/>
                </a:solidFill>
                <a:latin typeface="Franklin Gothic Book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1000" y="2914651"/>
            <a:ext cx="9144000" cy="224155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933" baseline="0">
                <a:solidFill>
                  <a:schemeClr val="tx1"/>
                </a:solidFill>
                <a:latin typeface="Franklin Gothic Book"/>
              </a:defRPr>
            </a:lvl1pPr>
            <a:lvl2pPr marL="0" indent="0">
              <a:spcBef>
                <a:spcPts val="0"/>
              </a:spcBef>
              <a:buFontTx/>
              <a:buNone/>
              <a:defRPr sz="2933" baseline="0">
                <a:solidFill>
                  <a:schemeClr val="tx1"/>
                </a:solidFill>
                <a:latin typeface="Franklin Gothic Book"/>
              </a:defRPr>
            </a:lvl2pPr>
            <a:lvl3pPr marL="0" indent="0">
              <a:spcBef>
                <a:spcPts val="0"/>
              </a:spcBef>
              <a:buFontTx/>
              <a:buNone/>
              <a:defRPr sz="2933" baseline="0">
                <a:solidFill>
                  <a:schemeClr val="tx1"/>
                </a:solidFill>
                <a:latin typeface="Franklin Gothic Book"/>
              </a:defRPr>
            </a:lvl3pPr>
            <a:lvl4pPr marL="0" indent="0">
              <a:spcBef>
                <a:spcPts val="0"/>
              </a:spcBef>
              <a:buFontTx/>
              <a:buNone/>
              <a:defRPr sz="2933" baseline="0">
                <a:solidFill>
                  <a:schemeClr val="tx1"/>
                </a:solidFill>
                <a:latin typeface="Franklin Gothic Book"/>
              </a:defRPr>
            </a:lvl4pPr>
            <a:lvl5pPr marL="0" indent="0">
              <a:spcBef>
                <a:spcPts val="0"/>
              </a:spcBef>
              <a:buFontTx/>
              <a:buNone/>
              <a:defRPr sz="2933" baseline="0">
                <a:solidFill>
                  <a:schemeClr val="tx1"/>
                </a:solidFill>
                <a:latin typeface="Franklin Gothic Book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 </a:t>
            </a:r>
          </a:p>
        </p:txBody>
      </p:sp>
      <p:pic>
        <p:nvPicPr>
          <p:cNvPr id="15" name="Picture 14" descr="ThinShearedLines_BlueRedYello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200"/>
            <a:ext cx="12192000" cy="105664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5970229"/>
            <a:ext cx="12192000" cy="887771"/>
          </a:xfrm>
          <a:prstGeom prst="rect">
            <a:avLst/>
          </a:prstGeom>
          <a:solidFill>
            <a:srgbClr val="002D5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 dirty="0"/>
          </a:p>
        </p:txBody>
      </p:sp>
      <p:pic>
        <p:nvPicPr>
          <p:cNvPr id="10" name="Picture 9" descr="ConnectWithUs_Yellow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512" y="6136465"/>
            <a:ext cx="5372608" cy="2926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A78B18-3013-41D9-AFE0-51999F05CF1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2609" y="6121401"/>
            <a:ext cx="1431715" cy="5654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349E2F-C87A-4CB8-B247-BFE83A61FEA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898909" y="6290509"/>
            <a:ext cx="4876795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561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97DE11-A3C5-5B49-AC1C-E3F2353B7B7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CA322B-A670-3E4B-AA3F-87CA5F687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993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46AC0F-1F2F-423D-8588-B71587104DE7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C235AA-9429-450F-89A0-D75192B24C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193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950" kern="1200">
          <a:solidFill>
            <a:schemeClr val="tx1"/>
          </a:solidFill>
          <a:latin typeface="Franklin Gothic Demi" panose="020B0703020102020204" pitchFamily="34" charset="0"/>
          <a:ea typeface="+mj-ea"/>
          <a:cs typeface="+mj-cs"/>
        </a:defRPr>
      </a:lvl1pPr>
    </p:titleStyle>
    <p:bodyStyle>
      <a:lvl1pPr marL="342900" indent="-342900" algn="l" defTabSz="685800" rtl="0" eaLnBrk="1" latinLnBrk="0" hangingPunct="1">
        <a:lnSpc>
          <a:spcPct val="90000"/>
        </a:lnSpc>
        <a:spcBef>
          <a:spcPts val="750"/>
        </a:spcBef>
        <a:buFont typeface="Courier New" panose="02070309020205020404" pitchFamily="49" charset="0"/>
        <a:buChar char="o"/>
        <a:defRPr sz="21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blurry&#10;&#10;Description automatically generated">
            <a:extLst>
              <a:ext uri="{FF2B5EF4-FFF2-40B4-BE49-F238E27FC236}">
                <a16:creationId xmlns:a16="http://schemas.microsoft.com/office/drawing/2014/main" id="{975301F7-72D4-40C1-AD16-7FC404A8DD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9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3" b="959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D2CF409-274F-4CB8-A6E5-5A72C6AE7E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417" y="1651637"/>
            <a:ext cx="11492346" cy="1538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700" b="1" dirty="0">
                <a:latin typeface="Lato" panose="020F0502020204030203" pitchFamily="34" charset="0"/>
                <a:cs typeface="Arial" panose="020B0604020202020204" pitchFamily="34" charset="0"/>
              </a:rPr>
              <a:t>BUILDING PERFORMANCE STANDARDS</a:t>
            </a:r>
          </a:p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700" b="1" dirty="0">
                <a:latin typeface="Lato" panose="020F0502020204030203" pitchFamily="34" charset="0"/>
                <a:cs typeface="Arial" panose="020B0604020202020204" pitchFamily="34" charset="0"/>
              </a:rPr>
              <a:t>IN COLORADO AND DENVER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4AD18A-9C7E-49D4-91FC-57A2B8232B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827" y="3527439"/>
            <a:ext cx="1149234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b="1" dirty="0">
                <a:latin typeface="Lato" panose="020F0502020204030203" pitchFamily="34" charset="0"/>
                <a:cs typeface="Arial" panose="020B0604020202020204" pitchFamily="34" charset="0"/>
              </a:rPr>
              <a:t>CHRISTINE BRINKER</a:t>
            </a:r>
          </a:p>
          <a:p>
            <a:pPr algn="r"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b="1" dirty="0">
                <a:latin typeface="Lato" panose="020F0502020204030203" pitchFamily="34" charset="0"/>
                <a:cs typeface="Arial" panose="020B0604020202020204" pitchFamily="34" charset="0"/>
              </a:rPr>
              <a:t>EEBC Q4 MEETING</a:t>
            </a:r>
          </a:p>
        </p:txBody>
      </p:sp>
      <p:pic>
        <p:nvPicPr>
          <p:cNvPr id="10" name="Picture 9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137F1558-F485-4383-8978-431F442AC8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792" y="4839786"/>
            <a:ext cx="2057404" cy="178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741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oard&#10;&#10;Description automatically generated">
            <a:extLst>
              <a:ext uri="{FF2B5EF4-FFF2-40B4-BE49-F238E27FC236}">
                <a16:creationId xmlns:a16="http://schemas.microsoft.com/office/drawing/2014/main" id="{DFBD3456-A1DE-4E63-A1A8-4BA9A511A9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845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68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E82199D-74DF-4A90-8700-170192E3EB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18393" y="2028616"/>
            <a:ext cx="10531764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8800" b="1" dirty="0">
                <a:solidFill>
                  <a:prstClr val="white"/>
                </a:solidFill>
                <a:latin typeface="Lato" panose="020F0502020204030203" pitchFamily="34" charset="0"/>
                <a:cs typeface="Arial" panose="020B0604020202020204" pitchFamily="34" charset="0"/>
              </a:rPr>
              <a:t>2</a:t>
            </a:r>
            <a:r>
              <a:rPr lang="en-US" altLang="en-US" sz="8800" b="1" baseline="30000" dirty="0">
                <a:solidFill>
                  <a:prstClr val="white"/>
                </a:solidFill>
                <a:latin typeface="Lato" panose="020F0502020204030203" pitchFamily="34" charset="0"/>
                <a:cs typeface="Arial" panose="020B0604020202020204" pitchFamily="34" charset="0"/>
              </a:rPr>
              <a:t>ND</a:t>
            </a:r>
            <a:r>
              <a:rPr lang="en-US" altLang="en-US" sz="8800" b="1" dirty="0">
                <a:solidFill>
                  <a:prstClr val="white"/>
                </a:solidFill>
                <a:latin typeface="Lato" panose="020F0502020204030203" pitchFamily="34" charset="0"/>
                <a:cs typeface="Arial" panose="020B0604020202020204" pitchFamily="34" charset="0"/>
              </a:rPr>
              <a:t> STATEWIDE BPS IN THE U.S.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4EAB87-A70C-4DDC-8ED9-6B3FE04572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7078" y="1822933"/>
            <a:ext cx="2743583" cy="34199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0DEC888-7128-4287-9B46-0B0EA3B7A625}"/>
              </a:ext>
            </a:extLst>
          </p:cNvPr>
          <p:cNvSpPr txBox="1"/>
          <p:nvPr/>
        </p:nvSpPr>
        <p:spPr>
          <a:xfrm>
            <a:off x="7780193" y="6257697"/>
            <a:ext cx="63540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https://leg.colorado.gov/bills/hb21-1286</a:t>
            </a:r>
          </a:p>
        </p:txBody>
      </p:sp>
    </p:spTree>
    <p:extLst>
      <p:ext uri="{BB962C8B-B14F-4D97-AF65-F5344CB8AC3E}">
        <p14:creationId xmlns:p14="http://schemas.microsoft.com/office/powerpoint/2010/main" val="36374836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5" name="Picture 14" descr="Sunlight over skyscraper">
            <a:extLst>
              <a:ext uri="{FF2B5EF4-FFF2-40B4-BE49-F238E27FC236}">
                <a16:creationId xmlns:a16="http://schemas.microsoft.com/office/drawing/2014/main" id="{6C890CED-3282-46E9-A49B-F9C7F155C1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7" b="44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C3D06DA-0B74-4F13-92CB-1EDCD7ECA963}"/>
              </a:ext>
            </a:extLst>
          </p:cNvPr>
          <p:cNvSpPr txBox="1"/>
          <p:nvPr/>
        </p:nvSpPr>
        <p:spPr>
          <a:xfrm>
            <a:off x="332508" y="1237103"/>
            <a:ext cx="1185796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b="1" dirty="0">
                <a:latin typeface="Lato" panose="020F0502020204030203" pitchFamily="34" charset="0"/>
              </a:rPr>
              <a:t>BENCHMARKING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b="1" dirty="0">
                <a:latin typeface="Lato" panose="020F0502020204030203" pitchFamily="34" charset="0"/>
              </a:rPr>
              <a:t>STREAMLINED UTILITY DATA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b="1" dirty="0">
                <a:latin typeface="Lato" panose="020F0502020204030203" pitchFamily="34" charset="0"/>
              </a:rPr>
              <a:t>BUILDING PERFORMANCE STANDARD</a:t>
            </a:r>
          </a:p>
        </p:txBody>
      </p:sp>
    </p:spTree>
    <p:extLst>
      <p:ext uri="{BB962C8B-B14F-4D97-AF65-F5344CB8AC3E}">
        <p14:creationId xmlns:p14="http://schemas.microsoft.com/office/powerpoint/2010/main" val="30593830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City skyline through an office building">
            <a:extLst>
              <a:ext uri="{FF2B5EF4-FFF2-40B4-BE49-F238E27FC236}">
                <a16:creationId xmlns:a16="http://schemas.microsoft.com/office/drawing/2014/main" id="{AF56FE05-1083-4957-8F0F-F691570A39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72"/>
          <a:stretch/>
        </p:blipFill>
        <p:spPr>
          <a:xfrm>
            <a:off x="20" y="-10391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3AE538-23DA-4FF7-B9DF-ABB63208D32D}"/>
              </a:ext>
            </a:extLst>
          </p:cNvPr>
          <p:cNvSpPr txBox="1"/>
          <p:nvPr/>
        </p:nvSpPr>
        <p:spPr>
          <a:xfrm>
            <a:off x="125453" y="646173"/>
            <a:ext cx="11941094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00" b="1" dirty="0">
                <a:latin typeface="Lato" panose="020F0502020204030203" pitchFamily="34" charset="0"/>
              </a:rPr>
              <a:t>BUILDING PERFORMANCE STANDARDS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41A8F4-B802-4447-80C0-387EA72DAC9B}"/>
              </a:ext>
            </a:extLst>
          </p:cNvPr>
          <p:cNvSpPr txBox="1"/>
          <p:nvPr/>
        </p:nvSpPr>
        <p:spPr>
          <a:xfrm>
            <a:off x="1042938" y="2620371"/>
            <a:ext cx="10689019" cy="266341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Lato" panose="020F0502020204030203" pitchFamily="34" charset="0"/>
              </a:rPr>
              <a:t>7% GHG SAVINGS by 2026, 20% by 2030</a:t>
            </a:r>
          </a:p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Lato" panose="020F0502020204030203" pitchFamily="34" charset="0"/>
              </a:rPr>
              <a:t>TASK FORCE UNDERWAY TO DEVELOP DETAILS</a:t>
            </a:r>
          </a:p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Lato" panose="020F0502020204030203" pitchFamily="34" charset="0"/>
              </a:rPr>
              <a:t>SITE ENERGY USE INTENSITY (EUI) AS THE PRIMARY METRIC</a:t>
            </a:r>
          </a:p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Lato" panose="020F0502020204030203" pitchFamily="34" charset="0"/>
              </a:rPr>
              <a:t>EQUITY, WORKFORCE, RELIABILITY, COST, FLEXIBILITY</a:t>
            </a:r>
          </a:p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Lato" panose="020F0502020204030203" pitchFamily="34" charset="0"/>
              </a:rPr>
              <a:t>AIR QUALITY CONTROL COMMISSION WILL APPROVE FINAL POLICY</a:t>
            </a:r>
          </a:p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Lato" panose="020F0502020204030203" pitchFamily="34" charset="0"/>
              </a:rPr>
              <a:t>RELATIONSHIP TO DENVER’S BPS?</a:t>
            </a:r>
          </a:p>
        </p:txBody>
      </p:sp>
    </p:spTree>
    <p:extLst>
      <p:ext uri="{BB962C8B-B14F-4D97-AF65-F5344CB8AC3E}">
        <p14:creationId xmlns:p14="http://schemas.microsoft.com/office/powerpoint/2010/main" val="34672201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2">
            <a:extLst>
              <a:ext uri="{FF2B5EF4-FFF2-40B4-BE49-F238E27FC236}">
                <a16:creationId xmlns:a16="http://schemas.microsoft.com/office/drawing/2014/main" id="{E0AE394F-AFF1-4485-AF1F-7387A2F04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outdoor, building, statue, cage&#10;&#10;Description automatically generated">
            <a:extLst>
              <a:ext uri="{FF2B5EF4-FFF2-40B4-BE49-F238E27FC236}">
                <a16:creationId xmlns:a16="http://schemas.microsoft.com/office/drawing/2014/main" id="{718A71AA-D515-40FB-BEDE-32C146A717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6" b="15453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1" name="Rectangle 14">
            <a:extLst>
              <a:ext uri="{FF2B5EF4-FFF2-40B4-BE49-F238E27FC236}">
                <a16:creationId xmlns:a16="http://schemas.microsoft.com/office/drawing/2014/main" id="{5683D043-25BB-4AC9-8130-641179672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3323345"/>
          </a:xfrm>
          <a:prstGeom prst="rect">
            <a:avLst/>
          </a:prstGeom>
          <a:gradFill flip="none" rotWithShape="1">
            <a:gsLst>
              <a:gs pos="57000">
                <a:srgbClr val="000000">
                  <a:alpha val="30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17A710-4E60-4293-B843-9E7C22823122}"/>
              </a:ext>
            </a:extLst>
          </p:cNvPr>
          <p:cNvSpPr txBox="1"/>
          <p:nvPr/>
        </p:nvSpPr>
        <p:spPr>
          <a:xfrm>
            <a:off x="321733" y="554845"/>
            <a:ext cx="10656891" cy="390267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b="1" dirty="0">
                <a:solidFill>
                  <a:srgbClr val="FFFFFF"/>
                </a:solidFill>
                <a:latin typeface="Lato" panose="020F0502020204030203" pitchFamily="34" charset="0"/>
                <a:ea typeface="+mj-ea"/>
                <a:cs typeface="+mj-cs"/>
              </a:rPr>
              <a:t>DENVER</a:t>
            </a:r>
          </a:p>
        </p:txBody>
      </p:sp>
      <p:sp>
        <p:nvSpPr>
          <p:cNvPr id="22" name="Rectangle 16">
            <a:extLst>
              <a:ext uri="{FF2B5EF4-FFF2-40B4-BE49-F238E27FC236}">
                <a16:creationId xmlns:a16="http://schemas.microsoft.com/office/drawing/2014/main" id="{AA61CCAC-6875-474C-8E9E-F57ABF078C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047" y="4704862"/>
            <a:ext cx="12191999" cy="2155484"/>
          </a:xfrm>
          <a:prstGeom prst="rect">
            <a:avLst/>
          </a:prstGeom>
          <a:gradFill flip="none" rotWithShape="1">
            <a:gsLst>
              <a:gs pos="59000">
                <a:srgbClr val="000000">
                  <a:alpha val="30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1523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Confetti falling through the air against dark blue background">
            <a:extLst>
              <a:ext uri="{FF2B5EF4-FFF2-40B4-BE49-F238E27FC236}">
                <a16:creationId xmlns:a16="http://schemas.microsoft.com/office/drawing/2014/main" id="{D2C9AE5C-298E-43F5-AD53-051FD1D5FB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9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92"/>
                    </a14:imgEffect>
                    <a14:imgEffect>
                      <a14:saturation sat="151000"/>
                    </a14:imgEffect>
                    <a14:imgEffect>
                      <a14:brightnessContrast bright="-13000"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26" b="882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D0D6FE-AB5A-458E-891E-FA9BDF1ACED3}"/>
              </a:ext>
            </a:extLst>
          </p:cNvPr>
          <p:cNvSpPr txBox="1"/>
          <p:nvPr/>
        </p:nvSpPr>
        <p:spPr>
          <a:xfrm>
            <a:off x="0" y="554845"/>
            <a:ext cx="12191999" cy="8375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b="1" dirty="0">
                <a:solidFill>
                  <a:schemeClr val="bg1"/>
                </a:solidFill>
                <a:latin typeface="Lato" panose="020F0502020204030203" pitchFamily="34" charset="0"/>
                <a:ea typeface="+mj-ea"/>
                <a:cs typeface="+mj-cs"/>
              </a:rPr>
              <a:t>100% CONSENSUS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A4112B-FDF6-440A-9869-3AFD42B5856F}"/>
              </a:ext>
            </a:extLst>
          </p:cNvPr>
          <p:cNvSpPr txBox="1"/>
          <p:nvPr/>
        </p:nvSpPr>
        <p:spPr>
          <a:xfrm>
            <a:off x="605899" y="3238221"/>
            <a:ext cx="11052701" cy="22273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bg1"/>
                </a:solidFill>
                <a:latin typeface="Lato" panose="020F0502020204030203" pitchFamily="34" charset="0"/>
              </a:rPr>
              <a:t>UNANIMOUS APPROVAL BY CITY COUNCIL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bg1"/>
                </a:solidFill>
                <a:latin typeface="Lato" panose="020F0502020204030203" pitchFamily="34" charset="0"/>
              </a:rPr>
              <a:t>UNANIMOUS RECOMMENDATION BY TASK FORCE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bg1"/>
                </a:solidFill>
                <a:latin typeface="Lato" panose="020F0502020204030203" pitchFamily="34" charset="0"/>
              </a:rPr>
              <a:t>80% GHG REDUCTIONS BY 2040 (NEAR NET ZERO)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b="1" dirty="0">
              <a:solidFill>
                <a:srgbClr val="FFFFFF"/>
              </a:solidFill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3274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4D2B37BC-CC1B-4707-8A18-44183A2D45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1" b="1369"/>
          <a:stretch/>
        </p:blipFill>
        <p:spPr>
          <a:xfrm>
            <a:off x="1460597" y="13"/>
            <a:ext cx="9270807" cy="6857987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D8E3B12-6D45-401E-A1E4-EF1175727F54}"/>
              </a:ext>
            </a:extLst>
          </p:cNvPr>
          <p:cNvSpPr/>
          <p:nvPr/>
        </p:nvSpPr>
        <p:spPr>
          <a:xfrm>
            <a:off x="-8734" y="6580095"/>
            <a:ext cx="505385" cy="17929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2891177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03B1143-CF29-48EB-AC89-2B0F23126CD2}"/>
              </a:ext>
            </a:extLst>
          </p:cNvPr>
          <p:cNvSpPr txBox="1"/>
          <p:nvPr/>
        </p:nvSpPr>
        <p:spPr>
          <a:xfrm>
            <a:off x="363297" y="1292605"/>
            <a:ext cx="8624839" cy="340408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Lato" panose="020F0502020204030203" pitchFamily="34" charset="0"/>
              </a:rPr>
              <a:t>EUI TARGET BY SECTOR, TRAJECTORY BY BUILDING </a:t>
            </a:r>
          </a:p>
          <a:p>
            <a:pPr marL="342900" indent="-34290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Lato" panose="020F0502020204030203" pitchFamily="34" charset="0"/>
              </a:rPr>
              <a:t>30% SECTOR-WIDE REDUCTION BY 2030</a:t>
            </a:r>
          </a:p>
          <a:p>
            <a:pPr marL="342900" indent="-34290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Lato" panose="020F0502020204030203" pitchFamily="34" charset="0"/>
              </a:rPr>
              <a:t>SOLAR COUNTS 1-FOR-1</a:t>
            </a:r>
          </a:p>
          <a:p>
            <a:pPr marL="342900" indent="-34290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Lato" panose="020F0502020204030203" pitchFamily="34" charset="0"/>
              </a:rPr>
              <a:t>FLEXIBILITY AT EVERY POINT</a:t>
            </a:r>
          </a:p>
          <a:p>
            <a:pPr marL="342900" indent="-34290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Lato" panose="020F0502020204030203" pitchFamily="34" charset="0"/>
              </a:rPr>
              <a:t>SMALL BUILDINGS &lt;25K SQ FT: </a:t>
            </a:r>
            <a:br>
              <a:rPr lang="en-US" sz="2000" b="1" dirty="0">
                <a:latin typeface="Lato" panose="020F0502020204030203" pitchFamily="34" charset="0"/>
              </a:rPr>
            </a:br>
            <a:r>
              <a:rPr lang="en-US" sz="2000" b="1" dirty="0">
                <a:latin typeface="Lato" panose="020F0502020204030203" pitchFamily="34" charset="0"/>
              </a:rPr>
              <a:t>CHOICE OF LEDs or SOLAR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062B52-7DD4-4715-9517-00EED5AE1244}"/>
              </a:ext>
            </a:extLst>
          </p:cNvPr>
          <p:cNvSpPr txBox="1"/>
          <p:nvPr/>
        </p:nvSpPr>
        <p:spPr>
          <a:xfrm>
            <a:off x="465875" y="268047"/>
            <a:ext cx="10763460" cy="8292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b="1" dirty="0">
                <a:latin typeface="Lato" panose="020F0502020204030203" pitchFamily="34" charset="0"/>
                <a:ea typeface="+mj-ea"/>
                <a:cs typeface="+mj-cs"/>
              </a:rPr>
              <a:t>EE / RENEWABLE POLICY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0D76796B-4CB6-44C7-B59D-7C8DE2106A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52575488"/>
              </p:ext>
            </p:extLst>
          </p:nvPr>
        </p:nvGraphicFramePr>
        <p:xfrm>
          <a:off x="5513696" y="2459801"/>
          <a:ext cx="5937089" cy="40228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901095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03B1143-CF29-48EB-AC89-2B0F23126CD2}"/>
              </a:ext>
            </a:extLst>
          </p:cNvPr>
          <p:cNvSpPr txBox="1"/>
          <p:nvPr/>
        </p:nvSpPr>
        <p:spPr>
          <a:xfrm>
            <a:off x="363297" y="1315660"/>
            <a:ext cx="11347258" cy="113669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342900" indent="-34290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Lato" panose="020F0502020204030203" pitchFamily="34" charset="0"/>
              </a:rPr>
              <a:t>FIRST IN THE NATION? </a:t>
            </a:r>
          </a:p>
          <a:p>
            <a:pPr marL="342900" indent="-34290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Lato" panose="020F0502020204030203" pitchFamily="34" charset="0"/>
              </a:rPr>
              <a:t>HEATING, WATER HEATING</a:t>
            </a:r>
          </a:p>
          <a:p>
            <a:pPr marL="342900" indent="-34290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Lato" panose="020F0502020204030203" pitchFamily="34" charset="0"/>
              </a:rPr>
              <a:t>AT TIME OF SYSTEM REPLACEMENT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062B52-7DD4-4715-9517-00EED5AE1244}"/>
              </a:ext>
            </a:extLst>
          </p:cNvPr>
          <p:cNvSpPr txBox="1"/>
          <p:nvPr/>
        </p:nvSpPr>
        <p:spPr>
          <a:xfrm>
            <a:off x="465875" y="268047"/>
            <a:ext cx="10763460" cy="8292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b="1" dirty="0">
                <a:latin typeface="Lato" panose="020F0502020204030203" pitchFamily="34" charset="0"/>
                <a:ea typeface="+mj-ea"/>
                <a:cs typeface="+mj-cs"/>
              </a:rPr>
              <a:t>ELECTRIFICATION POLICY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F229D7F-207A-4A4E-B604-E0ACB4FCDF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11634698"/>
              </p:ext>
            </p:extLst>
          </p:nvPr>
        </p:nvGraphicFramePr>
        <p:xfrm>
          <a:off x="1735527" y="123029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C529768-F78B-42E2-9C3A-D627A62AB1F2}"/>
              </a:ext>
            </a:extLst>
          </p:cNvPr>
          <p:cNvSpPr txBox="1"/>
          <p:nvPr/>
        </p:nvSpPr>
        <p:spPr>
          <a:xfrm>
            <a:off x="465875" y="5454561"/>
            <a:ext cx="11347258" cy="113669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b="1" dirty="0">
                <a:latin typeface="Lato" panose="020F0502020204030203" pitchFamily="34" charset="0"/>
              </a:rPr>
              <a:t>“HARDER TO ELECTRIFY” SYSTEMS LATER STARTING IN 2027 (BOILERS, PTACs)</a:t>
            </a:r>
          </a:p>
          <a:p>
            <a:pPr marL="342900" indent="-34290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b="1" dirty="0">
                <a:latin typeface="Lato" panose="020F0502020204030203" pitchFamily="34" charset="0"/>
              </a:rPr>
              <a:t>INCENTIVES SWITCH TO UNDER-RESOURCED BUILDINGS</a:t>
            </a:r>
          </a:p>
        </p:txBody>
      </p:sp>
    </p:spTree>
    <p:extLst>
      <p:ext uri="{BB962C8B-B14F-4D97-AF65-F5344CB8AC3E}">
        <p14:creationId xmlns:p14="http://schemas.microsoft.com/office/powerpoint/2010/main" val="20091128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ity of Denver Colors">
      <a:dk1>
        <a:srgbClr val="58595B"/>
      </a:dk1>
      <a:lt1>
        <a:sysClr val="window" lastClr="FFFFFF"/>
      </a:lt1>
      <a:dk2>
        <a:srgbClr val="002D56"/>
      </a:dk2>
      <a:lt2>
        <a:srgbClr val="DCDDE1"/>
      </a:lt2>
      <a:accent1>
        <a:srgbClr val="0096D6"/>
      </a:accent1>
      <a:accent2>
        <a:srgbClr val="D9531E"/>
      </a:accent2>
      <a:accent3>
        <a:srgbClr val="6D8D24"/>
      </a:accent3>
      <a:accent4>
        <a:srgbClr val="F3B913"/>
      </a:accent4>
      <a:accent5>
        <a:srgbClr val="F3901D"/>
      </a:accent5>
      <a:accent6>
        <a:srgbClr val="9FA646"/>
      </a:accent6>
      <a:hlink>
        <a:srgbClr val="005596"/>
      </a:hlink>
      <a:folHlink>
        <a:srgbClr val="400F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bg1"/>
          </a:solidFill>
        </a:ln>
        <a:effectLst>
          <a:outerShdw blurRad="40000" dist="23000" dir="5400000" rotWithShape="0">
            <a:schemeClr val="bg1">
              <a:alpha val="35000"/>
            </a:schemeClr>
          </a:outerShdw>
        </a:effectLst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rgbClr val="004380"/>
          </a:solidFill>
        </a:ln>
        <a:effectLst>
          <a:outerShdw blurRad="40000" dist="20000" dir="5400000" rotWithShape="0">
            <a:schemeClr val="bg1">
              <a:alpha val="38000"/>
            </a:schemeClr>
          </a:outerShdw>
        </a:effectLst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659</TotalTime>
  <Words>485</Words>
  <Application>Microsoft Office PowerPoint</Application>
  <PresentationFormat>Widescreen</PresentationFormat>
  <Paragraphs>65</Paragraphs>
  <Slides>10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Arial</vt:lpstr>
      <vt:lpstr>Calibri</vt:lpstr>
      <vt:lpstr>Cambria</vt:lpstr>
      <vt:lpstr>Courier New</vt:lpstr>
      <vt:lpstr>Franklin Gothic Book</vt:lpstr>
      <vt:lpstr>Franklin Gothic Demi</vt:lpstr>
      <vt:lpstr>Lato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Christine Brinker</dc:creator>
  <cp:lastModifiedBy>Christine Brinker</cp:lastModifiedBy>
  <cp:revision>4</cp:revision>
  <cp:lastPrinted>2021-09-22T18:31:06Z</cp:lastPrinted>
  <dcterms:created xsi:type="dcterms:W3CDTF">2021-09-20T19:00:41Z</dcterms:created>
  <dcterms:modified xsi:type="dcterms:W3CDTF">2021-12-15T23:24:16Z</dcterms:modified>
</cp:coreProperties>
</file>