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9BE31-94F1-4423-B00E-6C8173A343E8}" v="2" dt="2022-03-17T01:56:07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97AA-171D-4C89-905D-2F53CF1AA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9698E-08B3-4934-B7EA-089E6FA6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1999B-CA3A-49E8-AA52-530F4607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EE82B-B548-456F-93D8-83969A13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55141-7116-40CD-BF53-ACC3CCDF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2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46AA7-4FCB-4E1B-A96D-11B7A3FB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AE0F2-9F28-43A8-A377-A6A0B7934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2413-7D05-49A8-8D7A-8C57F47E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988C-22E3-4CDB-BE58-DEF5AE26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32950-713E-414C-872B-A7706D9C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9F8C4-14FE-4B2D-814F-1F2DE67A4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A7FFE-A8E9-48CE-B897-CEBD736D2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BAFCF-5477-4376-A4DA-75564AB54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E54BD-EF57-45FF-BE3D-344B22BA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1D1E9-C2C7-496E-A957-B6FDE6CC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617B-D401-463C-87DD-445F7863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1A6A5-46CB-4BE2-8101-893639461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C1C0-4391-450B-93CF-C2D72943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DE79F-007A-4FAB-AC30-7E6189C5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7CB8E-6218-4513-9484-F8D54CF6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CD46-527F-46AC-B0D9-AEC7E997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21404-F5E5-4654-886D-C5E585D6B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E03F2-F9AF-4716-9550-679482FD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80926-A953-4028-92B2-BA77F5CF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967C6-0482-47D1-BBC6-4574812A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BF80-EB20-4745-AA52-E2F6E502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2D8FA-CB24-4905-8E49-4875D3724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A9243-954F-4F16-B14F-F8736257A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3E66D-4214-497C-9118-6607AFA6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BC36D-1D0C-4D44-9AF5-686312FD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56212-E084-42BB-B984-DD246E08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AE9F8-14C7-42B9-9F05-0BEA322E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71AB4-2082-40D5-BE79-2349AC58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83F2F-EAC8-4BE9-99D1-7ED84CDA9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BCA15-F990-4A6C-A805-A55B26BE5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E517B-6044-42A3-8CB0-0C7878D87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49053-FAE3-433B-8D1B-20F0D9C2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5A935-88A7-4B60-A3E4-21E561EE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4E549-103E-4FB7-8F65-61DF0BD8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5D25-57B2-43ED-B862-14E40B35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E34F0-471E-47B9-9CD4-9A3D2AB5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69145-92C0-4F0C-A5F0-6C5BE908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83580-4488-4D42-A344-7007E2A7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49955-86BC-4AB8-8971-528CC0B3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4701E9-4780-484E-8745-2819AC67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C90F4-99CB-4E0B-AB5B-B9745187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6F1E-9C97-4A18-9B30-B318E2DD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054E0-8260-4C1C-B28D-A7329D618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E43CD-F921-49E1-BF42-2EAB8182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61F85-4D88-43EA-A818-AC004B34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3721E-237E-41B3-B0E5-63BCCC42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D0D69-CB2D-4971-A177-A8567F0B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6B00-81B3-4336-923C-F2D3A2CB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91B31-F63E-48C6-AA97-BF49D1F6A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053C4-12EC-437B-8531-19A1FA558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A6075-C536-4F13-BB73-D7627C98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FBE69-C7E9-45F0-984A-22A24AE7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63E95-7585-4985-92B0-AB5CFBD2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82255-BE71-4F5D-80C4-58443D9B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E0D7E-1346-4ED6-BEEB-E536BC5A4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90A7-C5BC-441F-9999-53775C360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4EE8-289F-4BC2-932A-7933902B627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FBA78-7709-4039-BC0B-B30FCC1E8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921A0-BFA3-4F84-8FCA-769581FF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D691D-6895-41E2-8067-ABB442F7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5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nvergov.org/files/assets/public/community-planning-and-development/documents/ds/building-codes/code-adoption/iecc-dgc-energy-hearing-3-1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nvergov.org/Government/Agencies-Departments-Offices/Agencies-Departments-Offices-Directory/Community-Planning-and-Development/Building-Codes-Policies-and-Guides/Building-and-Fire-Code-Adoption-Process#section-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19EE-BC14-4545-B5D7-33010BF9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04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Lato" panose="020F0502020204030203" pitchFamily="34" charset="0"/>
              </a:rPr>
              <a:t>URGENT REQUEST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b="1" dirty="0">
                <a:latin typeface="Lato" panose="020F0502020204030203" pitchFamily="34" charset="0"/>
              </a:rPr>
              <a:t>Denver </a:t>
            </a:r>
            <a:r>
              <a:rPr lang="en-US" b="1" dirty="0" err="1">
                <a:latin typeface="Lato" panose="020F0502020204030203" pitchFamily="34" charset="0"/>
              </a:rPr>
              <a:t>IECC</a:t>
            </a:r>
            <a:r>
              <a:rPr lang="en-US" b="1" dirty="0">
                <a:latin typeface="Lato" panose="020F0502020204030203" pitchFamily="34" charset="0"/>
              </a:rPr>
              <a:t> Code Hearing 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b="1" dirty="0">
                <a:latin typeface="Lato" panose="020F0502020204030203" pitchFamily="34" charset="0"/>
              </a:rPr>
              <a:t>TODAY at </a:t>
            </a:r>
            <a:r>
              <a:rPr lang="en-US" b="1" dirty="0" err="1">
                <a:latin typeface="Lato" panose="020F0502020204030203" pitchFamily="34" charset="0"/>
              </a:rPr>
              <a:t>2pm</a:t>
            </a:r>
            <a:endParaRPr lang="en-US" b="1" dirty="0">
              <a:latin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94A1-CB62-4F8F-B771-5114F5F80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5199"/>
            <a:ext cx="10515600" cy="39417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Lato" panose="020F0502020204030203" pitchFamily="34" charset="0"/>
              </a:rPr>
              <a:t>We are in need of several people to testify in favor of proposals for commercial heat pump-based space and water heating with exceptions. </a:t>
            </a:r>
          </a:p>
          <a:p>
            <a:r>
              <a:rPr lang="en-US" sz="2400" dirty="0">
                <a:latin typeface="Lato" panose="020F0502020204030203" pitchFamily="34" charset="0"/>
              </a:rPr>
              <a:t>Testimony is 2 minutes, virtual</a:t>
            </a:r>
          </a:p>
          <a:p>
            <a:r>
              <a:rPr lang="en-US" sz="2400" dirty="0">
                <a:latin typeface="Lato" panose="020F0502020204030203" pitchFamily="34" charset="0"/>
              </a:rPr>
              <a:t>Explain how the technology is available and cost-effective and the goal is important; encourage the committee to modify the proposal as necessary to make it workable</a:t>
            </a:r>
          </a:p>
          <a:p>
            <a:r>
              <a:rPr lang="en-US" sz="2400" dirty="0">
                <a:latin typeface="Lato" panose="020F0502020204030203" pitchFamily="34" charset="0"/>
              </a:rPr>
              <a:t>Registration, Agenda, and Proposals: </a:t>
            </a:r>
            <a:r>
              <a:rPr lang="en-US" sz="1100" dirty="0">
                <a:latin typeface="Lato" panose="020F0502020204030203" pitchFamily="34" charset="0"/>
                <a:hlinkClick r:id="rId2"/>
              </a:rPr>
              <a:t>https://www.denvergov.org/files/assets/public/community-planning-and-development/documents/ds/building-codes/code-adoption/iecc-dgc-energy-hearing-3-17.pdf</a:t>
            </a:r>
            <a:br>
              <a:rPr lang="en-US" sz="2400" dirty="0">
                <a:latin typeface="Lato" panose="020F0502020204030203" pitchFamily="34" charset="0"/>
              </a:rPr>
            </a:br>
            <a:r>
              <a:rPr lang="en-US" sz="2400" dirty="0">
                <a:latin typeface="Lato" panose="020F0502020204030203" pitchFamily="34" charset="0"/>
              </a:rPr>
              <a:t>(Google “</a:t>
            </a:r>
            <a:r>
              <a:rPr lang="en-US" sz="2400" dirty="0" err="1">
                <a:latin typeface="Lato" panose="020F0502020204030203" pitchFamily="34" charset="0"/>
              </a:rPr>
              <a:t>denver</a:t>
            </a:r>
            <a:r>
              <a:rPr lang="en-US" sz="2400" dirty="0">
                <a:latin typeface="Lato" panose="020F0502020204030203" pitchFamily="34" charset="0"/>
              </a:rPr>
              <a:t> 2022 building code” then click on Technical Advisory meetings”) </a:t>
            </a:r>
          </a:p>
        </p:txBody>
      </p:sp>
    </p:spTree>
    <p:extLst>
      <p:ext uri="{BB962C8B-B14F-4D97-AF65-F5344CB8AC3E}">
        <p14:creationId xmlns:p14="http://schemas.microsoft.com/office/powerpoint/2010/main" val="344855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19EE-BC14-4545-B5D7-33010BF9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04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Lato" panose="020F0502020204030203" pitchFamily="34" charset="0"/>
              </a:rPr>
              <a:t>Denver </a:t>
            </a:r>
            <a:r>
              <a:rPr lang="en-US" b="1" dirty="0" err="1">
                <a:latin typeface="Lato" panose="020F0502020204030203" pitchFamily="34" charset="0"/>
              </a:rPr>
              <a:t>IECC</a:t>
            </a:r>
            <a:r>
              <a:rPr lang="en-US" b="1" dirty="0">
                <a:latin typeface="Lato" panose="020F0502020204030203" pitchFamily="34" charset="0"/>
              </a:rPr>
              <a:t> Code Hearings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b="1" dirty="0">
                <a:latin typeface="Lato" panose="020F0502020204030203" pitchFamily="34" charset="0"/>
              </a:rPr>
              <a:t>Upcoming Meeting Schedule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b="1" dirty="0">
                <a:latin typeface="Lato" panose="020F0502020204030203" pitchFamily="34" charset="0"/>
              </a:rPr>
              <a:t>Public Comment Needed at Each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94A1-CB62-4F8F-B771-5114F5F80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387599"/>
            <a:ext cx="10952480" cy="3941763"/>
          </a:xfrm>
        </p:spPr>
        <p:txBody>
          <a:bodyPr>
            <a:noAutofit/>
          </a:bodyPr>
          <a:lstStyle/>
          <a:p>
            <a:r>
              <a:rPr lang="en-US" sz="2200" dirty="0">
                <a:latin typeface="Lato" panose="020F0502020204030203" pitchFamily="34" charset="0"/>
              </a:rPr>
              <a:t>Mar 17 </a:t>
            </a:r>
            <a:r>
              <a:rPr lang="en-US" sz="2200" dirty="0" err="1">
                <a:latin typeface="Lato" panose="020F0502020204030203" pitchFamily="34" charset="0"/>
              </a:rPr>
              <a:t>2pm</a:t>
            </a:r>
            <a:r>
              <a:rPr lang="en-US" sz="2200" dirty="0">
                <a:latin typeface="Lato" panose="020F0502020204030203" pitchFamily="34" charset="0"/>
              </a:rPr>
              <a:t>: Commercial heat pumps and heat pump water heaters INTRODUCTION</a:t>
            </a:r>
          </a:p>
          <a:p>
            <a:r>
              <a:rPr lang="en-US" sz="2200" dirty="0">
                <a:latin typeface="Lato" panose="020F0502020204030203" pitchFamily="34" charset="0"/>
              </a:rPr>
              <a:t>Mar 31 </a:t>
            </a:r>
            <a:r>
              <a:rPr lang="en-US" sz="2200" dirty="0" err="1">
                <a:latin typeface="Lato" panose="020F0502020204030203" pitchFamily="34" charset="0"/>
              </a:rPr>
              <a:t>2pm</a:t>
            </a:r>
            <a:r>
              <a:rPr lang="en-US" sz="2200" dirty="0">
                <a:latin typeface="Lato" panose="020F0502020204030203" pitchFamily="34" charset="0"/>
              </a:rPr>
              <a:t>: : Residential heat pumps and heat pump water heaters INTRODUCTION</a:t>
            </a:r>
          </a:p>
          <a:p>
            <a:r>
              <a:rPr lang="en-US" sz="2200" dirty="0">
                <a:latin typeface="Lato" panose="020F0502020204030203" pitchFamily="34" charset="0"/>
              </a:rPr>
              <a:t>Apr 14 </a:t>
            </a:r>
            <a:r>
              <a:rPr lang="en-US" sz="2200" dirty="0" err="1">
                <a:latin typeface="Lato" panose="020F0502020204030203" pitchFamily="34" charset="0"/>
              </a:rPr>
              <a:t>2pm</a:t>
            </a:r>
            <a:r>
              <a:rPr lang="en-US" sz="2200" dirty="0">
                <a:latin typeface="Lato" panose="020F0502020204030203" pitchFamily="34" charset="0"/>
              </a:rPr>
              <a:t>: : Commercial heat pumps and heat pump water heaters VOTE</a:t>
            </a:r>
          </a:p>
          <a:p>
            <a:r>
              <a:rPr lang="en-US" sz="2200" dirty="0">
                <a:latin typeface="Lato" panose="020F0502020204030203" pitchFamily="34" charset="0"/>
              </a:rPr>
              <a:t>Apr 28 </a:t>
            </a:r>
            <a:r>
              <a:rPr lang="en-US" sz="2200" dirty="0" err="1">
                <a:latin typeface="Lato" panose="020F0502020204030203" pitchFamily="34" charset="0"/>
              </a:rPr>
              <a:t>2pm</a:t>
            </a:r>
            <a:r>
              <a:rPr lang="en-US" sz="2200" dirty="0">
                <a:latin typeface="Lato" panose="020F0502020204030203" pitchFamily="34" charset="0"/>
              </a:rPr>
              <a:t>: Residential heat pumps and heat pump water heaters VOTE</a:t>
            </a:r>
          </a:p>
          <a:p>
            <a:endParaRPr lang="en-US" sz="2200" dirty="0">
              <a:latin typeface="Lato" panose="020F0502020204030203" pitchFamily="34" charset="0"/>
            </a:endParaRPr>
          </a:p>
          <a:p>
            <a:r>
              <a:rPr lang="en-US" sz="1800" dirty="0">
                <a:latin typeface="Lato" panose="020F0502020204030203" pitchFamily="34" charset="0"/>
              </a:rPr>
              <a:t>Registration, Agenda, and Proposals: </a:t>
            </a:r>
            <a:r>
              <a:rPr lang="en-US" sz="1200" dirty="0">
                <a:latin typeface="Lato" panose="020F0502020204030203" pitchFamily="34" charset="0"/>
                <a:hlinkClick r:id="rId2"/>
              </a:rPr>
              <a:t>https://www.denvergov.org/Government/Agencies-Departments-Offices/Agencies-Departments-Offices-Directory/Community-Planning-and-Development/Building-Codes-Policies-and-Guides/Building-and-Fire-Code-Adoption-Process#section-3</a:t>
            </a:r>
            <a:endParaRPr lang="en-US" sz="1200" dirty="0">
              <a:latin typeface="Lato" panose="020F0502020204030203" pitchFamily="34" charset="0"/>
            </a:endParaRPr>
          </a:p>
          <a:p>
            <a:r>
              <a:rPr lang="en-US" sz="1800" dirty="0">
                <a:latin typeface="Lato" panose="020F0502020204030203" pitchFamily="34" charset="0"/>
              </a:rPr>
              <a:t>Google “</a:t>
            </a:r>
            <a:r>
              <a:rPr lang="en-US" sz="1800" dirty="0" err="1">
                <a:latin typeface="Lato" panose="020F0502020204030203" pitchFamily="34" charset="0"/>
              </a:rPr>
              <a:t>denver</a:t>
            </a:r>
            <a:r>
              <a:rPr lang="en-US" sz="1800" dirty="0">
                <a:latin typeface="Lato" panose="020F0502020204030203" pitchFamily="34" charset="0"/>
              </a:rPr>
              <a:t> 2022 building code”</a:t>
            </a:r>
          </a:p>
        </p:txBody>
      </p:sp>
    </p:spTree>
    <p:extLst>
      <p:ext uri="{BB962C8B-B14F-4D97-AF65-F5344CB8AC3E}">
        <p14:creationId xmlns:p14="http://schemas.microsoft.com/office/powerpoint/2010/main" val="115712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D1C4-93E1-4708-8A64-805A77C0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Confirm Testifying Today 3/17 at 2pm and </a:t>
            </a:r>
            <a:br>
              <a:rPr lang="en-US" b="1" dirty="0"/>
            </a:br>
            <a:r>
              <a:rPr lang="en-US" b="1" dirty="0"/>
              <a:t>for Guidance Contact: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3787E-3FCF-4FFF-854F-2779C21A6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461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5461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Christine Brinker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5461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Sr. Buildings Policy Manager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Buildings Efficiency Program</a:t>
            </a:r>
          </a:p>
          <a:p>
            <a:pPr marL="0" marR="5461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Southwest Energy Efficiency Project (SWEEP)</a:t>
            </a:r>
          </a:p>
          <a:p>
            <a:pPr marL="0" marR="5461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720-939-8333 (m)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8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Office Theme</vt:lpstr>
      <vt:lpstr>URGENT REQUEST Denver IECC Code Hearing  TODAY at 2pm</vt:lpstr>
      <vt:lpstr>Denver IECC Code Hearings Upcoming Meeting Schedule Public Comment Needed at Each Meeting</vt:lpstr>
      <vt:lpstr>To Confirm Testifying Today 3/17 at 2pm and  for Guidance Contact: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URGENT REQUEST Denver IECC Code Hearing  TODAY at 2pm</dc:title>
  <dc:creator>Christine Brinker</dc:creator>
  <cp:lastModifiedBy>patricia rothwell</cp:lastModifiedBy>
  <cp:revision>3</cp:revision>
  <dcterms:created xsi:type="dcterms:W3CDTF">2022-03-17T01:46:03Z</dcterms:created>
  <dcterms:modified xsi:type="dcterms:W3CDTF">2022-03-17T05:36:25Z</dcterms:modified>
</cp:coreProperties>
</file>